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99"/>
  </p:notesMasterIdLst>
  <p:handoutMasterIdLst>
    <p:handoutMasterId r:id="rId100"/>
  </p:handoutMasterIdLst>
  <p:sldIdLst>
    <p:sldId id="14004" r:id="rId2"/>
    <p:sldId id="14005" r:id="rId3"/>
    <p:sldId id="14006" r:id="rId4"/>
    <p:sldId id="13895" r:id="rId5"/>
    <p:sldId id="14008" r:id="rId6"/>
    <p:sldId id="13901" r:id="rId7"/>
    <p:sldId id="13974" r:id="rId8"/>
    <p:sldId id="911" r:id="rId9"/>
    <p:sldId id="13904" r:id="rId10"/>
    <p:sldId id="13940" r:id="rId11"/>
    <p:sldId id="13988" r:id="rId12"/>
    <p:sldId id="13989" r:id="rId13"/>
    <p:sldId id="14047" r:id="rId14"/>
    <p:sldId id="13991" r:id="rId15"/>
    <p:sldId id="13992" r:id="rId16"/>
    <p:sldId id="13993" r:id="rId17"/>
    <p:sldId id="13975" r:id="rId18"/>
    <p:sldId id="13998" r:id="rId19"/>
    <p:sldId id="13999" r:id="rId20"/>
    <p:sldId id="14000" r:id="rId21"/>
    <p:sldId id="14001" r:id="rId22"/>
    <p:sldId id="14002" r:id="rId23"/>
    <p:sldId id="14003" r:id="rId24"/>
    <p:sldId id="924" r:id="rId25"/>
    <p:sldId id="13995" r:id="rId26"/>
    <p:sldId id="13996" r:id="rId27"/>
    <p:sldId id="13922" r:id="rId28"/>
    <p:sldId id="13997" r:id="rId29"/>
    <p:sldId id="14011" r:id="rId30"/>
    <p:sldId id="14010" r:id="rId31"/>
    <p:sldId id="13978" r:id="rId32"/>
    <p:sldId id="14012" r:id="rId33"/>
    <p:sldId id="14013" r:id="rId34"/>
    <p:sldId id="14014" r:id="rId35"/>
    <p:sldId id="14059" r:id="rId36"/>
    <p:sldId id="14060" r:id="rId37"/>
    <p:sldId id="14061" r:id="rId38"/>
    <p:sldId id="14062" r:id="rId39"/>
    <p:sldId id="14063" r:id="rId40"/>
    <p:sldId id="14064" r:id="rId41"/>
    <p:sldId id="14065" r:id="rId42"/>
    <p:sldId id="14066" r:id="rId43"/>
    <p:sldId id="14067" r:id="rId44"/>
    <p:sldId id="14068" r:id="rId45"/>
    <p:sldId id="14069" r:id="rId46"/>
    <p:sldId id="14070" r:id="rId47"/>
    <p:sldId id="14071" r:id="rId48"/>
    <p:sldId id="14072" r:id="rId49"/>
    <p:sldId id="14073" r:id="rId50"/>
    <p:sldId id="14015" r:id="rId51"/>
    <p:sldId id="13984" r:id="rId52"/>
    <p:sldId id="14043" r:id="rId53"/>
    <p:sldId id="14044" r:id="rId54"/>
    <p:sldId id="14045" r:id="rId55"/>
    <p:sldId id="14048" r:id="rId56"/>
    <p:sldId id="14049" r:id="rId57"/>
    <p:sldId id="14050" r:id="rId58"/>
    <p:sldId id="14051" r:id="rId59"/>
    <p:sldId id="14052" r:id="rId60"/>
    <p:sldId id="14053" r:id="rId61"/>
    <p:sldId id="14054" r:id="rId62"/>
    <p:sldId id="14055" r:id="rId63"/>
    <p:sldId id="14056" r:id="rId64"/>
    <p:sldId id="14057" r:id="rId65"/>
    <p:sldId id="14058" r:id="rId66"/>
    <p:sldId id="13917" r:id="rId67"/>
    <p:sldId id="14016" r:id="rId68"/>
    <p:sldId id="13920" r:id="rId69"/>
    <p:sldId id="13918" r:id="rId70"/>
    <p:sldId id="14017" r:id="rId71"/>
    <p:sldId id="14018" r:id="rId72"/>
    <p:sldId id="14019" r:id="rId73"/>
    <p:sldId id="14021" r:id="rId74"/>
    <p:sldId id="14020" r:id="rId75"/>
    <p:sldId id="14022" r:id="rId76"/>
    <p:sldId id="14086" r:id="rId77"/>
    <p:sldId id="14023" r:id="rId78"/>
    <p:sldId id="13987" r:id="rId79"/>
    <p:sldId id="14074" r:id="rId80"/>
    <p:sldId id="14075" r:id="rId81"/>
    <p:sldId id="13990" r:id="rId82"/>
    <p:sldId id="14076" r:id="rId83"/>
    <p:sldId id="14077" r:id="rId84"/>
    <p:sldId id="14078" r:id="rId85"/>
    <p:sldId id="13994" r:id="rId86"/>
    <p:sldId id="14079" r:id="rId87"/>
    <p:sldId id="14080" r:id="rId88"/>
    <p:sldId id="14081" r:id="rId89"/>
    <p:sldId id="14082" r:id="rId90"/>
    <p:sldId id="14083" r:id="rId91"/>
    <p:sldId id="14084" r:id="rId92"/>
    <p:sldId id="14085" r:id="rId93"/>
    <p:sldId id="664" r:id="rId94"/>
    <p:sldId id="13946" r:id="rId95"/>
    <p:sldId id="13947" r:id="rId96"/>
    <p:sldId id="13948" r:id="rId97"/>
    <p:sldId id="14007" r:id="rId98"/>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84" userDrawn="1">
          <p15:clr>
            <a:srgbClr val="A4A3A4"/>
          </p15:clr>
        </p15:guide>
        <p15:guide id="2" orient="horz" pos="3696" userDrawn="1">
          <p15:clr>
            <a:srgbClr val="A4A3A4"/>
          </p15:clr>
        </p15:guide>
        <p15:guide id="3" pos="120" userDrawn="1">
          <p15:clr>
            <a:srgbClr val="A4A3A4"/>
          </p15:clr>
        </p15:guide>
        <p15:guide id="4" pos="7560" userDrawn="1">
          <p15:clr>
            <a:srgbClr val="A4A3A4"/>
          </p15:clr>
        </p15:guide>
        <p15:guide id="5" orient="horz" pos="504" userDrawn="1">
          <p15:clr>
            <a:srgbClr val="A4A3A4"/>
          </p15:clr>
        </p15:guide>
        <p15:guide id="6" orient="horz" pos="1152"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BCD085-A70D-80F0-3A0E-B201E38EFB34}" name="Collin W. Demay" initials="CWD" userId="S::cdemay@brandinstitute.com::101edd66-5034-4972-8a48-3a9b171fa86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hdi" initials="M" lastIdx="1" clrIdx="0">
    <p:extLst>
      <p:ext uri="{19B8F6BF-5375-455C-9EA6-DF929625EA0E}">
        <p15:presenceInfo xmlns:p15="http://schemas.microsoft.com/office/powerpoint/2012/main" userId="Mah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D7D"/>
    <a:srgbClr val="C8E8BE"/>
    <a:srgbClr val="CFDE9E"/>
    <a:srgbClr val="7CCA62"/>
    <a:srgbClr val="10CF9B"/>
    <a:srgbClr val="0BD0D9"/>
    <a:srgbClr val="1D3C7C"/>
    <a:srgbClr val="009DD9"/>
    <a:srgbClr val="EEEEF4"/>
    <a:srgbClr val="062E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2" autoAdjust="0"/>
    <p:restoredTop sz="95324" autoAdjust="0"/>
  </p:normalViewPr>
  <p:slideViewPr>
    <p:cSldViewPr snapToGrid="0" snapToObjects="1" showGuides="1">
      <p:cViewPr varScale="1">
        <p:scale>
          <a:sx n="63" d="100"/>
          <a:sy n="63" d="100"/>
        </p:scale>
        <p:origin x="892" y="64"/>
      </p:cViewPr>
      <p:guideLst>
        <p:guide pos="4584"/>
        <p:guide orient="horz" pos="3696"/>
        <p:guide pos="120"/>
        <p:guide pos="7560"/>
        <p:guide orient="horz" pos="504"/>
        <p:guide orient="horz" pos="1152"/>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122" d="100"/>
          <a:sy n="122" d="100"/>
        </p:scale>
        <p:origin x="499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0-A52A-44AB-82BE-30CE4AE9B2C2}"/>
            </c:ext>
          </c:extLst>
        </c:ser>
        <c:ser>
          <c:idx val="1"/>
          <c:order val="1"/>
          <c:tx>
            <c:strRef>
              <c:f>Sheet1!$C$1</c:f>
              <c:strCache>
                <c:ptCount val="1"/>
                <c:pt idx="0">
                  <c:v>Series 2</c:v>
                </c:pt>
              </c:strCache>
            </c:strRef>
          </c:tx>
          <c:spPr>
            <a:solidFill>
              <a:schemeClr val="accent2"/>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A52A-44AB-82BE-30CE4AE9B2C2}"/>
            </c:ext>
          </c:extLst>
        </c:ser>
        <c:ser>
          <c:idx val="2"/>
          <c:order val="2"/>
          <c:tx>
            <c:strRef>
              <c:f>Sheet1!$D$1</c:f>
              <c:strCache>
                <c:ptCount val="1"/>
                <c:pt idx="0">
                  <c:v>Series 3</c:v>
                </c:pt>
              </c:strCache>
            </c:strRef>
          </c:tx>
          <c:spPr>
            <a:solidFill>
              <a:schemeClr val="accent3"/>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2-A52A-44AB-82BE-30CE4AE9B2C2}"/>
            </c:ext>
          </c:extLst>
        </c:ser>
        <c:ser>
          <c:idx val="3"/>
          <c:order val="3"/>
          <c:tx>
            <c:strRef>
              <c:f>Sheet1!$E$1</c:f>
              <c:strCache>
                <c:ptCount val="1"/>
                <c:pt idx="0">
                  <c:v>Series 4</c:v>
                </c:pt>
              </c:strCache>
            </c:strRef>
          </c:tx>
          <c:spPr>
            <a:solidFill>
              <a:schemeClr val="accent4"/>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Sheet1!$E$2:$E$31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3-A52A-44AB-82BE-30CE4AE9B2C2}"/>
            </c:ext>
          </c:extLst>
        </c:ser>
        <c:ser>
          <c:idx val="4"/>
          <c:order val="4"/>
          <c:tx>
            <c:strRef>
              <c:f>Sheet1!$F$1</c:f>
              <c:strCache>
                <c:ptCount val="1"/>
                <c:pt idx="0">
                  <c:v>Series 5</c:v>
                </c:pt>
              </c:strCache>
            </c:strRef>
          </c:tx>
          <c:spPr>
            <a:solidFill>
              <a:schemeClr val="accent5"/>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Sheet1!$F$2:$F$31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4-A52A-44AB-82BE-30CE4AE9B2C2}"/>
            </c:ext>
          </c:extLst>
        </c:ser>
        <c:dLbls>
          <c:showLegendKey val="0"/>
          <c:showVal val="0"/>
          <c:showCatName val="0"/>
          <c:showSerName val="0"/>
          <c:showPercent val="0"/>
          <c:showBubbleSize val="0"/>
        </c:dLbls>
        <c:gapWidth val="150"/>
        <c:overlap val="100"/>
        <c:axId val="336025984"/>
        <c:axId val="336018784"/>
      </c:barChart>
      <c:catAx>
        <c:axId val="336025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36018784"/>
        <c:crosses val="autoZero"/>
        <c:auto val="1"/>
        <c:lblAlgn val="ctr"/>
        <c:lblOffset val="100"/>
        <c:noMultiLvlLbl val="0"/>
      </c:catAx>
      <c:valAx>
        <c:axId val="336018784"/>
        <c:scaling>
          <c:orientation val="minMax"/>
          <c:max val="10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ontserrat" panose="00000500000000000000" pitchFamily="2" charset="0"/>
                <a:ea typeface="+mn-ea"/>
                <a:cs typeface="+mn-cs"/>
              </a:defRPr>
            </a:pPr>
            <a:endParaRPr lang="en-US"/>
          </a:p>
        </c:txPr>
        <c:crossAx val="33602598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C1D6-4C4C-92EB-62122155E118}"/>
              </c:ext>
            </c:extLst>
          </c:dPt>
          <c:dPt>
            <c:idx val="1"/>
            <c:invertIfNegative val="0"/>
            <c:bubble3D val="0"/>
            <c:spPr>
              <a:solidFill>
                <a:srgbClr val="1D3C7C"/>
              </a:solidFill>
              <a:ln>
                <a:noFill/>
              </a:ln>
              <a:effectLst/>
            </c:spPr>
            <c:extLst>
              <c:ext xmlns:c16="http://schemas.microsoft.com/office/drawing/2014/chart" uri="{C3380CC4-5D6E-409C-BE32-E72D297353CC}">
                <c16:uniqueId val="{00000003-C1D6-4C4C-92EB-62122155E118}"/>
              </c:ext>
            </c:extLst>
          </c:dPt>
          <c:dPt>
            <c:idx val="2"/>
            <c:invertIfNegative val="0"/>
            <c:bubble3D val="0"/>
            <c:spPr>
              <a:solidFill>
                <a:srgbClr val="1D3C7C"/>
              </a:solidFill>
              <a:ln>
                <a:noFill/>
              </a:ln>
              <a:effectLst/>
            </c:spPr>
            <c:extLst>
              <c:ext xmlns:c16="http://schemas.microsoft.com/office/drawing/2014/chart" uri="{C3380CC4-5D6E-409C-BE32-E72D297353CC}">
                <c16:uniqueId val="{00000005-C1D6-4C4C-92EB-62122155E118}"/>
              </c:ext>
            </c:extLst>
          </c:dPt>
          <c:dPt>
            <c:idx val="3"/>
            <c:invertIfNegative val="0"/>
            <c:bubble3D val="0"/>
            <c:spPr>
              <a:solidFill>
                <a:srgbClr val="1D3C7C"/>
              </a:solidFill>
              <a:ln>
                <a:noFill/>
              </a:ln>
              <a:effectLst/>
            </c:spPr>
            <c:extLst>
              <c:ext xmlns:c16="http://schemas.microsoft.com/office/drawing/2014/chart" uri="{C3380CC4-5D6E-409C-BE32-E72D297353CC}">
                <c16:uniqueId val="{00000007-C1D6-4C4C-92EB-62122155E118}"/>
              </c:ext>
            </c:extLst>
          </c:dPt>
          <c:dPt>
            <c:idx val="4"/>
            <c:invertIfNegative val="0"/>
            <c:bubble3D val="0"/>
            <c:spPr>
              <a:solidFill>
                <a:srgbClr val="1D3C7C"/>
              </a:solidFill>
              <a:ln>
                <a:noFill/>
              </a:ln>
              <a:effectLst/>
            </c:spPr>
            <c:extLst>
              <c:ext xmlns:c16="http://schemas.microsoft.com/office/drawing/2014/chart" uri="{C3380CC4-5D6E-409C-BE32-E72D297353CC}">
                <c16:uniqueId val="{00000009-C1D6-4C4C-92EB-62122155E118}"/>
              </c:ext>
            </c:extLst>
          </c:dPt>
          <c:dPt>
            <c:idx val="5"/>
            <c:invertIfNegative val="0"/>
            <c:bubble3D val="0"/>
            <c:spPr>
              <a:solidFill>
                <a:srgbClr val="1D3C7C"/>
              </a:solidFill>
              <a:ln>
                <a:noFill/>
              </a:ln>
              <a:effectLst/>
            </c:spPr>
            <c:extLst>
              <c:ext xmlns:c16="http://schemas.microsoft.com/office/drawing/2014/chart" uri="{C3380CC4-5D6E-409C-BE32-E72D297353CC}">
                <c16:uniqueId val="{0000000B-C1D6-4C4C-92EB-62122155E118}"/>
              </c:ext>
            </c:extLst>
          </c:dPt>
          <c:dPt>
            <c:idx val="6"/>
            <c:invertIfNegative val="0"/>
            <c:bubble3D val="0"/>
            <c:spPr>
              <a:solidFill>
                <a:srgbClr val="1D3C7C"/>
              </a:solidFill>
              <a:ln>
                <a:noFill/>
              </a:ln>
              <a:effectLst/>
            </c:spPr>
            <c:extLst>
              <c:ext xmlns:c16="http://schemas.microsoft.com/office/drawing/2014/chart" uri="{C3380CC4-5D6E-409C-BE32-E72D297353CC}">
                <c16:uniqueId val="{0000000D-C1D6-4C4C-92EB-62122155E118}"/>
              </c:ext>
            </c:extLst>
          </c:dPt>
          <c:dPt>
            <c:idx val="7"/>
            <c:invertIfNegative val="0"/>
            <c:bubble3D val="0"/>
            <c:spPr>
              <a:solidFill>
                <a:srgbClr val="1D3C7C"/>
              </a:solidFill>
              <a:ln>
                <a:noFill/>
              </a:ln>
              <a:effectLst/>
            </c:spPr>
            <c:extLst>
              <c:ext xmlns:c16="http://schemas.microsoft.com/office/drawing/2014/chart" uri="{C3380CC4-5D6E-409C-BE32-E72D297353CC}">
                <c16:uniqueId val="{0000000F-C1D6-4C4C-92EB-62122155E118}"/>
              </c:ext>
            </c:extLst>
          </c:dPt>
          <c:dPt>
            <c:idx val="8"/>
            <c:invertIfNegative val="0"/>
            <c:bubble3D val="0"/>
            <c:spPr>
              <a:solidFill>
                <a:srgbClr val="1D3C7C"/>
              </a:solidFill>
              <a:ln>
                <a:noFill/>
              </a:ln>
              <a:effectLst/>
            </c:spPr>
            <c:extLst>
              <c:ext xmlns:c16="http://schemas.microsoft.com/office/drawing/2014/chart" uri="{C3380CC4-5D6E-409C-BE32-E72D297353CC}">
                <c16:uniqueId val="{00000011-C1D6-4C4C-92EB-62122155E118}"/>
              </c:ext>
            </c:extLst>
          </c:dPt>
          <c:dPt>
            <c:idx val="9"/>
            <c:invertIfNegative val="0"/>
            <c:bubble3D val="0"/>
            <c:spPr>
              <a:solidFill>
                <a:srgbClr val="1D3C7C"/>
              </a:solidFill>
              <a:ln>
                <a:noFill/>
              </a:ln>
              <a:effectLst/>
            </c:spPr>
            <c:extLst>
              <c:ext xmlns:c16="http://schemas.microsoft.com/office/drawing/2014/chart" uri="{C3380CC4-5D6E-409C-BE32-E72D297353CC}">
                <c16:uniqueId val="{00000013-C1D6-4C4C-92EB-62122155E11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C1D6-4C4C-92EB-62122155E11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C1D6-4C4C-92EB-62122155E11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C1D6-4C4C-92EB-62122155E11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C1D6-4C4C-92EB-62122155E11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C1D6-4C4C-92EB-62122155E11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C1D6-4C4C-92EB-62122155E11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C1D6-4C4C-92EB-62122155E11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C1D6-4C4C-92EB-62122155E11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C1D6-4C4C-92EB-62122155E11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C1D6-4C4C-92EB-62122155E11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C1D6-4C4C-92EB-62122155E11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C1D6-4C4C-92EB-62122155E118}"/>
            </c:ext>
          </c:extLst>
        </c:ser>
        <c:dLbls>
          <c:dLblPos val="ctr"/>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B022-4C94-A97F-E3350D3FA59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B022-4C94-A97F-E3350D3FA593}"/>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B022-4C94-A97F-E3350D3FA593}"/>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B022-4C94-A97F-E3350D3FA593}"/>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B022-4C94-A97F-E3350D3FA593}"/>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B022-4C94-A97F-E3350D3FA593}"/>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B022-4C94-A97F-E3350D3FA593}"/>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B022-4C94-A97F-E3350D3FA593}"/>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B022-4C94-A97F-E3350D3FA593}"/>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B022-4C94-A97F-E3350D3FA593}"/>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B022-4C94-A97F-E3350D3FA593}"/>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B022-4C94-A97F-E3350D3FA593}"/>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B022-4C94-A97F-E3350D3FA593}"/>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B022-4C94-A97F-E3350D3FA593}"/>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B022-4C94-A97F-E3350D3FA593}"/>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B022-4C94-A97F-E3350D3FA593}"/>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B022-4C94-A97F-E3350D3FA59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B022-4C94-A97F-E3350D3FA593}"/>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B022-4C94-A97F-E3350D3FA593}"/>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B022-4C94-A97F-E3350D3FA593}"/>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B022-4C94-A97F-E3350D3FA593}"/>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0.5</c:v>
                </c:pt>
                <c:pt idx="1">
                  <c:v>0.5</c:v>
                </c:pt>
                <c:pt idx="2">
                  <c:v>0.5</c:v>
                </c:pt>
                <c:pt idx="3">
                  <c:v>0.5</c:v>
                </c:pt>
                <c:pt idx="4">
                  <c:v>0.5</c:v>
                </c:pt>
                <c:pt idx="5">
                  <c:v>0.5</c:v>
                </c:pt>
                <c:pt idx="6">
                  <c:v>0.5</c:v>
                </c:pt>
                <c:pt idx="7">
                  <c:v>0.5</c:v>
                </c:pt>
                <c:pt idx="8">
                  <c:v>0.5</c:v>
                </c:pt>
                <c:pt idx="9">
                  <c:v>0.5</c:v>
                </c:pt>
                <c:pt idx="10">
                  <c:v>0.5</c:v>
                </c:pt>
                <c:pt idx="11">
                  <c:v>0.5</c:v>
                </c:pt>
                <c:pt idx="12">
                  <c:v>0.5</c:v>
                </c:pt>
                <c:pt idx="13">
                  <c:v>0.5</c:v>
                </c:pt>
                <c:pt idx="14">
                  <c:v>0.5</c:v>
                </c:pt>
                <c:pt idx="15">
                  <c:v>0.5</c:v>
                </c:pt>
                <c:pt idx="16">
                  <c:v>0.5</c:v>
                </c:pt>
                <c:pt idx="17">
                  <c:v>0.5</c:v>
                </c:pt>
                <c:pt idx="18">
                  <c:v>0.5</c:v>
                </c:pt>
                <c:pt idx="19">
                  <c:v>0.5</c:v>
                </c:pt>
                <c:pt idx="20">
                  <c:v>0.5</c:v>
                </c:pt>
                <c:pt idx="21">
                  <c:v>0.5</c:v>
                </c:pt>
                <c:pt idx="22">
                  <c:v>0.5</c:v>
                </c:pt>
                <c:pt idx="23">
                  <c:v>0.5</c:v>
                </c:pt>
                <c:pt idx="24">
                  <c:v>0.5</c:v>
                </c:pt>
                <c:pt idx="25">
                  <c:v>0.5</c:v>
                </c:pt>
                <c:pt idx="26">
                  <c:v>0.5</c:v>
                </c:pt>
                <c:pt idx="27">
                  <c:v>0.5</c:v>
                </c:pt>
                <c:pt idx="28">
                  <c:v>0.5</c:v>
                </c:pt>
                <c:pt idx="29">
                  <c:v>0.5</c:v>
                </c:pt>
              </c:numCache>
            </c:numRef>
          </c:val>
          <c:extLst>
            <c:ext xmlns:c16="http://schemas.microsoft.com/office/drawing/2014/chart" uri="{C3380CC4-5D6E-409C-BE32-E72D297353CC}">
              <c16:uniqueId val="{0000002A-B022-4C94-A97F-E3350D3FA593}"/>
            </c:ext>
          </c:extLst>
        </c:ser>
        <c:dLbls>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0.2"/>
        <c:min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86B1-4E17-A89E-1E2E0064F18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86B1-4E17-A89E-1E2E0064F183}"/>
            </c:ext>
          </c:extLst>
        </c:ser>
        <c:ser>
          <c:idx val="2"/>
          <c:order val="2"/>
          <c:tx>
            <c:strRef>
              <c:f>Sheet1!$D$1</c:f>
              <c:strCache>
                <c:ptCount val="1"/>
                <c:pt idx="0">
                  <c:v>Series 3</c:v>
                </c:pt>
              </c:strCache>
            </c:strRef>
          </c:tx>
          <c:spPr>
            <a:solidFill>
              <a:srgbClr val="FF7D7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86B1-4E17-A89E-1E2E0064F183}"/>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24000"/>
        <c:crosses val="autoZero"/>
        <c:auto val="1"/>
        <c:lblAlgn val="ctr"/>
        <c:lblOffset val="100"/>
        <c:noMultiLvlLbl val="0"/>
      </c:catAx>
      <c:valAx>
        <c:axId val="91832400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7456-4603-AAEB-05FDFD36B459}"/>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7456-4603-AAEB-05FDFD36B459}"/>
            </c:ext>
          </c:extLst>
        </c:ser>
        <c:ser>
          <c:idx val="2"/>
          <c:order val="2"/>
          <c:tx>
            <c:strRef>
              <c:f>Sheet1!$D$1</c:f>
              <c:strCache>
                <c:ptCount val="1"/>
                <c:pt idx="0">
                  <c:v>Series 3</c:v>
                </c:pt>
              </c:strCache>
            </c:strRef>
          </c:tx>
          <c:spPr>
            <a:solidFill>
              <a:srgbClr val="FF7D7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7456-4603-AAEB-05FDFD36B459}"/>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24000"/>
        <c:crosses val="autoZero"/>
        <c:auto val="1"/>
        <c:lblAlgn val="ctr"/>
        <c:lblOffset val="100"/>
        <c:noMultiLvlLbl val="0"/>
      </c:catAx>
      <c:valAx>
        <c:axId val="91832400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numCache>
            </c:numRef>
          </c:val>
          <c:extLst>
            <c:ext xmlns:c16="http://schemas.microsoft.com/office/drawing/2014/chart" uri="{C3380CC4-5D6E-409C-BE32-E72D297353CC}">
              <c16:uniqueId val="{00000000-5F78-4D9E-B887-7A836145816C}"/>
            </c:ext>
          </c:extLst>
        </c:ser>
        <c:ser>
          <c:idx val="1"/>
          <c:order val="1"/>
          <c:tx>
            <c:strRef>
              <c:f>Sheet1!$C$1</c:f>
              <c:strCache>
                <c:ptCount val="1"/>
                <c:pt idx="0">
                  <c:v>Series 2</c:v>
                </c:pt>
              </c:strCache>
            </c:strRef>
          </c:tx>
          <c:spPr>
            <a:solidFill>
              <a:schemeClr val="accent2"/>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0.00</c:formatCode>
                <c:ptCount val="30"/>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numCache>
            </c:numRef>
          </c:val>
          <c:extLst>
            <c:ext xmlns:c16="http://schemas.microsoft.com/office/drawing/2014/chart" uri="{C3380CC4-5D6E-409C-BE32-E72D297353CC}">
              <c16:uniqueId val="{00000001-5F78-4D9E-B887-7A836145816C}"/>
            </c:ext>
          </c:extLst>
        </c:ser>
        <c:ser>
          <c:idx val="2"/>
          <c:order val="2"/>
          <c:tx>
            <c:strRef>
              <c:f>Sheet1!$D$1</c:f>
              <c:strCache>
                <c:ptCount val="1"/>
                <c:pt idx="0">
                  <c:v>Series 3</c:v>
                </c:pt>
              </c:strCache>
            </c:strRef>
          </c:tx>
          <c:spPr>
            <a:solidFill>
              <a:schemeClr val="accent3"/>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0.00</c:formatCode>
                <c:ptCount val="30"/>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numCache>
            </c:numRef>
          </c:val>
          <c:extLst>
            <c:ext xmlns:c16="http://schemas.microsoft.com/office/drawing/2014/chart" uri="{C3380CC4-5D6E-409C-BE32-E72D297353CC}">
              <c16:uniqueId val="{00000002-5F78-4D9E-B887-7A836145816C}"/>
            </c:ext>
          </c:extLst>
        </c:ser>
        <c:ser>
          <c:idx val="3"/>
          <c:order val="3"/>
          <c:tx>
            <c:strRef>
              <c:f>Sheet1!$E$1</c:f>
              <c:strCache>
                <c:ptCount val="1"/>
                <c:pt idx="0">
                  <c:v>Series 4</c:v>
                </c:pt>
              </c:strCache>
            </c:strRef>
          </c:tx>
          <c:spPr>
            <a:solidFill>
              <a:schemeClr val="accent4"/>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Sheet1!$E$2:$E$31</c:f>
              <c:numCache>
                <c:formatCode>0.00</c:formatCode>
                <c:ptCount val="30"/>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numCache>
            </c:numRef>
          </c:val>
          <c:extLst>
            <c:ext xmlns:c16="http://schemas.microsoft.com/office/drawing/2014/chart" uri="{C3380CC4-5D6E-409C-BE32-E72D297353CC}">
              <c16:uniqueId val="{00000003-5F78-4D9E-B887-7A836145816C}"/>
            </c:ext>
          </c:extLst>
        </c:ser>
        <c:ser>
          <c:idx val="4"/>
          <c:order val="4"/>
          <c:tx>
            <c:strRef>
              <c:f>Sheet1!$F$1</c:f>
              <c:strCache>
                <c:ptCount val="1"/>
                <c:pt idx="0">
                  <c:v>Series 5</c:v>
                </c:pt>
              </c:strCache>
            </c:strRef>
          </c:tx>
          <c:spPr>
            <a:solidFill>
              <a:schemeClr val="accent5"/>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Sheet1!$F$2:$F$31</c:f>
              <c:numCache>
                <c:formatCode>0.00</c:formatCode>
                <c:ptCount val="30"/>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numCache>
            </c:numRef>
          </c:val>
          <c:extLst>
            <c:ext xmlns:c16="http://schemas.microsoft.com/office/drawing/2014/chart" uri="{C3380CC4-5D6E-409C-BE32-E72D297353CC}">
              <c16:uniqueId val="{00000004-5F78-4D9E-B887-7A836145816C}"/>
            </c:ext>
          </c:extLst>
        </c:ser>
        <c:ser>
          <c:idx val="5"/>
          <c:order val="5"/>
          <c:tx>
            <c:strRef>
              <c:f>Sheet1!$G$1</c:f>
              <c:strCache>
                <c:ptCount val="1"/>
                <c:pt idx="0">
                  <c:v>Series 6</c:v>
                </c:pt>
              </c:strCache>
            </c:strRef>
          </c:tx>
          <c:spPr>
            <a:solidFill>
              <a:srgbClr val="CFDE9E"/>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Sheet1!$G$2:$G$31</c:f>
              <c:numCache>
                <c:formatCode>0.00</c:formatCode>
                <c:ptCount val="30"/>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numCache>
            </c:numRef>
          </c:val>
          <c:extLst>
            <c:ext xmlns:c16="http://schemas.microsoft.com/office/drawing/2014/chart" uri="{C3380CC4-5D6E-409C-BE32-E72D297353CC}">
              <c16:uniqueId val="{00000005-5F78-4D9E-B887-7A836145816C}"/>
            </c:ext>
          </c:extLst>
        </c:ser>
        <c:ser>
          <c:idx val="6"/>
          <c:order val="6"/>
          <c:tx>
            <c:strRef>
              <c:f>Sheet1!$H$1</c:f>
              <c:strCache>
                <c:ptCount val="1"/>
                <c:pt idx="0">
                  <c:v>Series 7</c:v>
                </c:pt>
              </c:strCache>
            </c:strRef>
          </c:tx>
          <c:spPr>
            <a:solidFill>
              <a:srgbClr val="C8E8BE"/>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Sheet1!$H$2:$H$31</c:f>
              <c:numCache>
                <c:formatCode>0.00</c:formatCode>
                <c:ptCount val="30"/>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pt idx="24">
                  <c:v>10</c:v>
                </c:pt>
                <c:pt idx="25">
                  <c:v>10</c:v>
                </c:pt>
                <c:pt idx="26">
                  <c:v>10</c:v>
                </c:pt>
                <c:pt idx="27">
                  <c:v>10</c:v>
                </c:pt>
                <c:pt idx="28">
                  <c:v>10</c:v>
                </c:pt>
                <c:pt idx="29">
                  <c:v>10</c:v>
                </c:pt>
              </c:numCache>
            </c:numRef>
          </c:val>
          <c:extLst>
            <c:ext xmlns:c16="http://schemas.microsoft.com/office/drawing/2014/chart" uri="{C3380CC4-5D6E-409C-BE32-E72D297353CC}">
              <c16:uniqueId val="{00000006-5F78-4D9E-B887-7A836145816C}"/>
            </c:ext>
          </c:extLst>
        </c:ser>
        <c:dLbls>
          <c:showLegendKey val="0"/>
          <c:showVal val="0"/>
          <c:showCatName val="0"/>
          <c:showSerName val="0"/>
          <c:showPercent val="0"/>
          <c:showBubbleSize val="0"/>
        </c:dLbls>
        <c:gapWidth val="150"/>
        <c:overlap val="100"/>
        <c:axId val="336025984"/>
        <c:axId val="336018784"/>
      </c:barChart>
      <c:catAx>
        <c:axId val="336025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36018784"/>
        <c:crosses val="autoZero"/>
        <c:auto val="1"/>
        <c:lblAlgn val="ctr"/>
        <c:lblOffset val="100"/>
        <c:noMultiLvlLbl val="0"/>
      </c:catAx>
      <c:valAx>
        <c:axId val="336018784"/>
        <c:scaling>
          <c:orientation val="minMax"/>
          <c:max val="10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ontserrat" panose="00000500000000000000" pitchFamily="2" charset="0"/>
                <a:ea typeface="+mn-ea"/>
                <a:cs typeface="+mn-cs"/>
              </a:defRPr>
            </a:pPr>
            <a:endParaRPr lang="en-US"/>
          </a:p>
        </c:txPr>
        <c:crossAx val="33602598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50</c:v>
                </c:pt>
                <c:pt idx="1">
                  <c:v>50</c:v>
                </c:pt>
                <c:pt idx="2">
                  <c:v>50</c:v>
                </c:pt>
                <c:pt idx="3">
                  <c:v>50</c:v>
                </c:pt>
                <c:pt idx="4">
                  <c:v>50</c:v>
                </c:pt>
                <c:pt idx="5">
                  <c:v>50</c:v>
                </c:pt>
                <c:pt idx="6">
                  <c:v>50</c:v>
                </c:pt>
                <c:pt idx="7">
                  <c:v>50</c:v>
                </c:pt>
                <c:pt idx="8">
                  <c:v>50</c:v>
                </c:pt>
                <c:pt idx="9">
                  <c:v>50</c:v>
                </c:pt>
                <c:pt idx="10">
                  <c:v>50</c:v>
                </c:pt>
                <c:pt idx="11">
                  <c:v>50</c:v>
                </c:pt>
                <c:pt idx="12">
                  <c:v>50</c:v>
                </c:pt>
                <c:pt idx="13">
                  <c:v>50</c:v>
                </c:pt>
                <c:pt idx="14">
                  <c:v>50</c:v>
                </c:pt>
                <c:pt idx="15">
                  <c:v>50</c:v>
                </c:pt>
                <c:pt idx="16">
                  <c:v>50</c:v>
                </c:pt>
                <c:pt idx="17">
                  <c:v>50</c:v>
                </c:pt>
                <c:pt idx="18">
                  <c:v>50</c:v>
                </c:pt>
                <c:pt idx="19">
                  <c:v>50</c:v>
                </c:pt>
                <c:pt idx="20">
                  <c:v>50</c:v>
                </c:pt>
                <c:pt idx="21">
                  <c:v>50</c:v>
                </c:pt>
                <c:pt idx="22">
                  <c:v>50</c:v>
                </c:pt>
                <c:pt idx="23">
                  <c:v>50</c:v>
                </c:pt>
                <c:pt idx="24">
                  <c:v>50</c:v>
                </c:pt>
                <c:pt idx="25">
                  <c:v>50</c:v>
                </c:pt>
                <c:pt idx="26">
                  <c:v>50</c:v>
                </c:pt>
                <c:pt idx="27">
                  <c:v>50</c:v>
                </c:pt>
                <c:pt idx="28">
                  <c:v>50</c:v>
                </c:pt>
                <c:pt idx="29">
                  <c:v>50</c:v>
                </c:pt>
              </c:numCache>
            </c:numRef>
          </c:val>
          <c:extLst>
            <c:ext xmlns:c16="http://schemas.microsoft.com/office/drawing/2014/chart" uri="{C3380CC4-5D6E-409C-BE32-E72D297353CC}">
              <c16:uniqueId val="{0000002B-947F-6942-BD39-57CE3D797B70}"/>
            </c:ext>
          </c:extLst>
        </c:ser>
        <c:dLbls>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100"/>
          <c:min val="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6C34-4FDB-BBD0-7E99A06C086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6C34-4FDB-BBD0-7E99A06C0866}"/>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24000"/>
        <c:crosses val="autoZero"/>
        <c:auto val="1"/>
        <c:lblAlgn val="ctr"/>
        <c:lblOffset val="100"/>
        <c:noMultiLvlLbl val="0"/>
      </c:catAx>
      <c:valAx>
        <c:axId val="918324000"/>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EBD6-4E8A-B8A2-9944071A7F64}"/>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EBD6-4E8A-B8A2-9944071A7F64}"/>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24000"/>
        <c:crosses val="autoZero"/>
        <c:auto val="1"/>
        <c:lblAlgn val="ctr"/>
        <c:lblOffset val="100"/>
        <c:noMultiLvlLbl val="0"/>
      </c:catAx>
      <c:valAx>
        <c:axId val="918324000"/>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BBB27-465A-4331-8A52-04BDEFAE79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58B844C-1BD4-424F-AF68-C1852B4FE077}">
      <dgm:prSet phldrT="[Text]"/>
      <dgm:spPr>
        <a:ln>
          <a:noFill/>
        </a:ln>
        <a:effectLst>
          <a:outerShdw blurRad="50800" dist="38100" dir="2700000" algn="tl" rotWithShape="0">
            <a:prstClr val="black">
              <a:alpha val="40000"/>
            </a:prstClr>
          </a:outerShdw>
        </a:effectLst>
      </dgm:spPr>
      <dgm:t>
        <a:bodyPr/>
        <a:lstStyle/>
        <a:p>
          <a:r>
            <a:rPr lang="en-US" b="1" i="1" dirty="0"/>
            <a:t>Strategic/</a:t>
          </a:r>
          <a:br>
            <a:rPr lang="en-US" b="1" i="1" dirty="0"/>
          </a:br>
          <a:r>
            <a:rPr lang="en-US" b="1" i="1" dirty="0"/>
            <a:t>Marketing</a:t>
          </a:r>
          <a:endParaRPr lang="en-US" dirty="0"/>
        </a:p>
      </dgm:t>
    </dgm:pt>
    <dgm:pt modelId="{2CFEE7B6-751D-4C85-BACE-5624366413A9}" type="parTrans" cxnId="{F0589475-2E84-47B2-98A5-2C5D6F4EF24D}">
      <dgm:prSet/>
      <dgm:spPr/>
      <dgm:t>
        <a:bodyPr/>
        <a:lstStyle/>
        <a:p>
          <a:endParaRPr lang="en-US"/>
        </a:p>
      </dgm:t>
    </dgm:pt>
    <dgm:pt modelId="{76180398-00A8-47C9-A21E-AFF4C3A0D888}" type="sibTrans" cxnId="{F0589475-2E84-47B2-98A5-2C5D6F4EF24D}">
      <dgm:prSet/>
      <dgm:spPr/>
      <dgm:t>
        <a:bodyPr/>
        <a:lstStyle/>
        <a:p>
          <a:endParaRPr lang="en-US"/>
        </a:p>
      </dgm:t>
    </dgm:pt>
    <dgm:pt modelId="{C7214941-386E-4ABB-A089-EDD814B085CB}">
      <dgm:prSet phldrT="[Text]"/>
      <dgm:spPr>
        <a:solidFill>
          <a:srgbClr val="1D3C7C"/>
        </a:solidFill>
        <a:ln>
          <a:noFill/>
        </a:ln>
        <a:effectLst>
          <a:outerShdw blurRad="50800" dist="38100" dir="2700000" algn="tl" rotWithShape="0">
            <a:prstClr val="black">
              <a:alpha val="40000"/>
            </a:prstClr>
          </a:outerShdw>
        </a:effectLst>
      </dgm:spPr>
      <dgm:t>
        <a:bodyPr/>
        <a:lstStyle/>
        <a:p>
          <a:r>
            <a:rPr lang="en-US" b="1" i="1" dirty="0"/>
            <a:t>Fit to Concept</a:t>
          </a:r>
        </a:p>
        <a:p>
          <a:r>
            <a:rPr lang="en-US" b="1" i="1" dirty="0"/>
            <a:t>25%</a:t>
          </a:r>
          <a:endParaRPr lang="en-US" dirty="0"/>
        </a:p>
      </dgm:t>
    </dgm:pt>
    <dgm:pt modelId="{744450C2-6258-422E-9C76-32DE78BAAE7A}" type="parTrans" cxnId="{E49E3C5C-588F-4CAE-B8CD-DCE142C3A056}">
      <dgm:prSet/>
      <dgm:spPr/>
      <dgm:t>
        <a:bodyPr/>
        <a:lstStyle/>
        <a:p>
          <a:endParaRPr lang="en-US"/>
        </a:p>
      </dgm:t>
    </dgm:pt>
    <dgm:pt modelId="{24CDF422-0CF5-4FE5-9049-EB4E30D32C8F}" type="sibTrans" cxnId="{E49E3C5C-588F-4CAE-B8CD-DCE142C3A056}">
      <dgm:prSet/>
      <dgm:spPr/>
      <dgm:t>
        <a:bodyPr/>
        <a:lstStyle/>
        <a:p>
          <a:endParaRPr lang="en-US"/>
        </a:p>
      </dgm:t>
    </dgm:pt>
    <dgm:pt modelId="{143C60AF-A725-4E3E-80C2-EB6CCA0C2A88}">
      <dgm:prSet phldrT="[Text]"/>
      <dgm:spPr>
        <a:solidFill>
          <a:srgbClr val="009DD9"/>
        </a:solidFill>
        <a:ln>
          <a:noFill/>
        </a:ln>
        <a:effectLst>
          <a:outerShdw blurRad="50800" dist="38100" dir="2700000" algn="tl" rotWithShape="0">
            <a:prstClr val="black">
              <a:alpha val="40000"/>
            </a:prstClr>
          </a:outerShdw>
        </a:effectLst>
      </dgm:spPr>
      <dgm:t>
        <a:bodyPr/>
        <a:lstStyle/>
        <a:p>
          <a:r>
            <a:rPr lang="en-US" b="1" i="1" dirty="0"/>
            <a:t>Attribute Evaluations (Aggregate)</a:t>
          </a:r>
        </a:p>
        <a:p>
          <a:r>
            <a:rPr lang="en-US" b="1" i="1" dirty="0"/>
            <a:t>25%</a:t>
          </a:r>
          <a:endParaRPr lang="en-US" dirty="0"/>
        </a:p>
      </dgm:t>
    </dgm:pt>
    <dgm:pt modelId="{E978CBD8-3386-46CD-8D92-16B515FBC95E}" type="parTrans" cxnId="{F414871B-8A2E-45CE-BEF7-4F88D23EA417}">
      <dgm:prSet/>
      <dgm:spPr/>
      <dgm:t>
        <a:bodyPr/>
        <a:lstStyle/>
        <a:p>
          <a:endParaRPr lang="en-US"/>
        </a:p>
      </dgm:t>
    </dgm:pt>
    <dgm:pt modelId="{205132AB-2A2B-48CB-8ADC-B2E96238F587}" type="sibTrans" cxnId="{F414871B-8A2E-45CE-BEF7-4F88D23EA417}">
      <dgm:prSet/>
      <dgm:spPr/>
      <dgm:t>
        <a:bodyPr/>
        <a:lstStyle/>
        <a:p>
          <a:endParaRPr lang="en-US"/>
        </a:p>
      </dgm:t>
    </dgm:pt>
    <dgm:pt modelId="{9DDE4F2A-9D35-413C-A54A-38DA9B50E856}">
      <dgm:prSet phldrT="[Text]"/>
      <dgm:spPr>
        <a:solidFill>
          <a:srgbClr val="10CF9B"/>
        </a:solidFill>
        <a:ln>
          <a:noFill/>
        </a:ln>
        <a:effectLst>
          <a:outerShdw blurRad="50800" dist="38100" dir="2700000" algn="tl" rotWithShape="0">
            <a:prstClr val="black">
              <a:alpha val="40000"/>
            </a:prstClr>
          </a:outerShdw>
        </a:effectLst>
      </dgm:spPr>
      <dgm:t>
        <a:bodyPr/>
        <a:lstStyle/>
        <a:p>
          <a:r>
            <a:rPr lang="en-US" b="1" i="1" dirty="0"/>
            <a:t>Personal Preferences</a:t>
          </a:r>
        </a:p>
        <a:p>
          <a:r>
            <a:rPr lang="en-US" b="1" i="1" dirty="0"/>
            <a:t>20%</a:t>
          </a:r>
          <a:endParaRPr lang="en-US" dirty="0"/>
        </a:p>
      </dgm:t>
    </dgm:pt>
    <dgm:pt modelId="{55F50793-2693-4B7C-9773-2FDD8CBE98A8}" type="parTrans" cxnId="{6F0286A0-AD46-4E2C-A4FF-6150A4642B21}">
      <dgm:prSet/>
      <dgm:spPr/>
      <dgm:t>
        <a:bodyPr/>
        <a:lstStyle/>
        <a:p>
          <a:endParaRPr lang="en-US"/>
        </a:p>
      </dgm:t>
    </dgm:pt>
    <dgm:pt modelId="{5916AB81-E996-4B8D-99E2-FCB6F4F76C19}" type="sibTrans" cxnId="{6F0286A0-AD46-4E2C-A4FF-6150A4642B21}">
      <dgm:prSet/>
      <dgm:spPr/>
      <dgm:t>
        <a:bodyPr/>
        <a:lstStyle/>
        <a:p>
          <a:endParaRPr lang="en-US"/>
        </a:p>
      </dgm:t>
    </dgm:pt>
    <dgm:pt modelId="{E987AE95-0550-4734-9206-2A07B0BDD3CE}">
      <dgm:prSet phldrT="[Text]"/>
      <dgm:spPr>
        <a:solidFill>
          <a:srgbClr val="7CCA62"/>
        </a:solidFill>
        <a:ln>
          <a:noFill/>
        </a:ln>
        <a:effectLst>
          <a:outerShdw blurRad="50800" dist="38100" dir="2700000" algn="tl" rotWithShape="0">
            <a:prstClr val="black">
              <a:alpha val="40000"/>
            </a:prstClr>
          </a:outerShdw>
        </a:effectLst>
      </dgm:spPr>
      <dgm:t>
        <a:bodyPr/>
        <a:lstStyle/>
        <a:p>
          <a:r>
            <a:rPr lang="en-US" b="1" i="1" dirty="0"/>
            <a:t>Memorability</a:t>
          </a:r>
        </a:p>
        <a:p>
          <a:r>
            <a:rPr lang="en-US" b="1" i="1" dirty="0"/>
            <a:t>10%</a:t>
          </a:r>
          <a:endParaRPr lang="en-US" dirty="0"/>
        </a:p>
      </dgm:t>
    </dgm:pt>
    <dgm:pt modelId="{98B63E04-FE22-4F9D-B74A-9BE9135ED5EC}" type="parTrans" cxnId="{82D18C1E-C7B4-4A77-A815-A18F93F17062}">
      <dgm:prSet/>
      <dgm:spPr/>
      <dgm:t>
        <a:bodyPr/>
        <a:lstStyle/>
        <a:p>
          <a:endParaRPr lang="en-US"/>
        </a:p>
      </dgm:t>
    </dgm:pt>
    <dgm:pt modelId="{44294D0D-A006-4D14-B738-6121E7EC29F3}" type="sibTrans" cxnId="{82D18C1E-C7B4-4A77-A815-A18F93F17062}">
      <dgm:prSet/>
      <dgm:spPr/>
      <dgm:t>
        <a:bodyPr/>
        <a:lstStyle/>
        <a:p>
          <a:endParaRPr lang="en-US"/>
        </a:p>
      </dgm:t>
    </dgm:pt>
    <dgm:pt modelId="{B97B16EA-9EDF-4F1D-884B-6044DED05224}">
      <dgm:prSet phldrT="[Text]"/>
      <dgm:spPr>
        <a:ln>
          <a:noFill/>
        </a:ln>
        <a:effectLst>
          <a:outerShdw blurRad="50800" dist="38100" dir="2700000" algn="tl" rotWithShape="0">
            <a:prstClr val="black">
              <a:alpha val="40000"/>
            </a:prstClr>
          </a:outerShdw>
        </a:effectLst>
      </dgm:spPr>
      <dgm:t>
        <a:bodyPr/>
        <a:lstStyle/>
        <a:p>
          <a:endParaRPr lang="en-US" dirty="0"/>
        </a:p>
      </dgm:t>
    </dgm:pt>
    <dgm:pt modelId="{585ECC7C-BBBB-49CF-A696-B9122E8FD962}" type="parTrans" cxnId="{7D94162E-CD57-4542-A168-619196EC8CB1}">
      <dgm:prSet/>
      <dgm:spPr/>
      <dgm:t>
        <a:bodyPr/>
        <a:lstStyle/>
        <a:p>
          <a:endParaRPr lang="en-US"/>
        </a:p>
      </dgm:t>
    </dgm:pt>
    <dgm:pt modelId="{11B9069C-AE86-43B3-82BD-6A7E3D6A3B93}" type="sibTrans" cxnId="{7D94162E-CD57-4542-A168-619196EC8CB1}">
      <dgm:prSet/>
      <dgm:spPr/>
      <dgm:t>
        <a:bodyPr/>
        <a:lstStyle/>
        <a:p>
          <a:endParaRPr lang="en-US"/>
        </a:p>
      </dgm:t>
    </dgm:pt>
    <dgm:pt modelId="{31016451-5847-4411-AD40-99BFE83F7172}">
      <dgm:prSet phldrT="[Text]"/>
      <dgm:spPr>
        <a:solidFill>
          <a:srgbClr val="0BD0D9"/>
        </a:solidFill>
        <a:ln>
          <a:noFill/>
        </a:ln>
        <a:effectLst>
          <a:outerShdw blurRad="50800" dist="38100" dir="2700000" algn="tl" rotWithShape="0">
            <a:prstClr val="black">
              <a:alpha val="40000"/>
            </a:prstClr>
          </a:outerShdw>
        </a:effectLst>
      </dgm:spPr>
      <dgm:t>
        <a:bodyPr/>
        <a:lstStyle/>
        <a:p>
          <a:r>
            <a:rPr lang="en-US" b="1" dirty="0"/>
            <a:t>Likeability (Like %)</a:t>
          </a:r>
          <a:br>
            <a:rPr lang="en-US" b="1" dirty="0"/>
          </a:br>
          <a:r>
            <a:rPr lang="en-US" b="1" dirty="0"/>
            <a:t>20%</a:t>
          </a:r>
        </a:p>
      </dgm:t>
    </dgm:pt>
    <dgm:pt modelId="{21CE1201-D1CD-4F7F-A4EE-B76F8029B498}" type="parTrans" cxnId="{20581345-98E1-4F34-9D30-6D46C6825BBF}">
      <dgm:prSet/>
      <dgm:spPr/>
      <dgm:t>
        <a:bodyPr/>
        <a:lstStyle/>
        <a:p>
          <a:endParaRPr lang="en-US"/>
        </a:p>
      </dgm:t>
    </dgm:pt>
    <dgm:pt modelId="{4C787134-6DAD-4F7B-98D1-34C888F44A73}" type="sibTrans" cxnId="{20581345-98E1-4F34-9D30-6D46C6825BBF}">
      <dgm:prSet/>
      <dgm:spPr/>
      <dgm:t>
        <a:bodyPr/>
        <a:lstStyle/>
        <a:p>
          <a:endParaRPr lang="en-US"/>
        </a:p>
      </dgm:t>
    </dgm:pt>
    <dgm:pt modelId="{43171B04-1034-4A9F-982A-FB5B759B7B28}" type="pres">
      <dgm:prSet presAssocID="{648BBB27-465A-4331-8A52-04BDEFAE7993}" presName="Name0" presStyleCnt="0">
        <dgm:presLayoutVars>
          <dgm:chMax val="1"/>
          <dgm:dir/>
          <dgm:animLvl val="ctr"/>
          <dgm:resizeHandles val="exact"/>
        </dgm:presLayoutVars>
      </dgm:prSet>
      <dgm:spPr/>
    </dgm:pt>
    <dgm:pt modelId="{40447545-A249-4962-9E4A-E39F1A11FA9D}" type="pres">
      <dgm:prSet presAssocID="{D58B844C-1BD4-424F-AF68-C1852B4FE077}" presName="centerShape" presStyleLbl="node0" presStyleIdx="0" presStyleCnt="1"/>
      <dgm:spPr/>
    </dgm:pt>
    <dgm:pt modelId="{940F1226-2022-4673-95AF-24832A6975E2}" type="pres">
      <dgm:prSet presAssocID="{C7214941-386E-4ABB-A089-EDD814B085CB}" presName="node" presStyleLbl="node1" presStyleIdx="0" presStyleCnt="5">
        <dgm:presLayoutVars>
          <dgm:bulletEnabled val="1"/>
        </dgm:presLayoutVars>
      </dgm:prSet>
      <dgm:spPr/>
    </dgm:pt>
    <dgm:pt modelId="{BD366972-65DE-4410-9D10-D32230B3E867}" type="pres">
      <dgm:prSet presAssocID="{C7214941-386E-4ABB-A089-EDD814B085CB}" presName="dummy" presStyleCnt="0"/>
      <dgm:spPr/>
    </dgm:pt>
    <dgm:pt modelId="{9BB7638E-ACD5-4AD1-8338-79A7BA9589DA}" type="pres">
      <dgm:prSet presAssocID="{24CDF422-0CF5-4FE5-9049-EB4E30D32C8F}" presName="sibTrans" presStyleLbl="sibTrans2D1" presStyleIdx="0" presStyleCnt="5"/>
      <dgm:spPr/>
    </dgm:pt>
    <dgm:pt modelId="{B82E234B-5836-4147-9FAB-E4EAF709B99E}" type="pres">
      <dgm:prSet presAssocID="{143C60AF-A725-4E3E-80C2-EB6CCA0C2A88}" presName="node" presStyleLbl="node1" presStyleIdx="1" presStyleCnt="5">
        <dgm:presLayoutVars>
          <dgm:bulletEnabled val="1"/>
        </dgm:presLayoutVars>
      </dgm:prSet>
      <dgm:spPr/>
    </dgm:pt>
    <dgm:pt modelId="{33B7C469-E69F-4E7A-A2A1-76AA6F2472EC}" type="pres">
      <dgm:prSet presAssocID="{143C60AF-A725-4E3E-80C2-EB6CCA0C2A88}" presName="dummy" presStyleCnt="0"/>
      <dgm:spPr/>
    </dgm:pt>
    <dgm:pt modelId="{538F547F-90C2-4903-95FF-B3DDFB150733}" type="pres">
      <dgm:prSet presAssocID="{205132AB-2A2B-48CB-8ADC-B2E96238F587}" presName="sibTrans" presStyleLbl="sibTrans2D1" presStyleIdx="1" presStyleCnt="5"/>
      <dgm:spPr/>
    </dgm:pt>
    <dgm:pt modelId="{1985ADC8-22FE-4584-A7ED-80DF48F01DE9}" type="pres">
      <dgm:prSet presAssocID="{31016451-5847-4411-AD40-99BFE83F7172}" presName="node" presStyleLbl="node1" presStyleIdx="2" presStyleCnt="5">
        <dgm:presLayoutVars>
          <dgm:bulletEnabled val="1"/>
        </dgm:presLayoutVars>
      </dgm:prSet>
      <dgm:spPr/>
    </dgm:pt>
    <dgm:pt modelId="{2E1A40AA-6097-4EC2-A49D-A20FD06696E7}" type="pres">
      <dgm:prSet presAssocID="{31016451-5847-4411-AD40-99BFE83F7172}" presName="dummy" presStyleCnt="0"/>
      <dgm:spPr/>
    </dgm:pt>
    <dgm:pt modelId="{7A456079-A3D3-4C01-A8E7-5F641982816A}" type="pres">
      <dgm:prSet presAssocID="{4C787134-6DAD-4F7B-98D1-34C888F44A73}" presName="sibTrans" presStyleLbl="sibTrans2D1" presStyleIdx="2" presStyleCnt="5"/>
      <dgm:spPr/>
    </dgm:pt>
    <dgm:pt modelId="{763DEA63-B9DB-4AD3-B7CE-4D293A2E8DDF}" type="pres">
      <dgm:prSet presAssocID="{9DDE4F2A-9D35-413C-A54A-38DA9B50E856}" presName="node" presStyleLbl="node1" presStyleIdx="3" presStyleCnt="5">
        <dgm:presLayoutVars>
          <dgm:bulletEnabled val="1"/>
        </dgm:presLayoutVars>
      </dgm:prSet>
      <dgm:spPr/>
    </dgm:pt>
    <dgm:pt modelId="{919A7942-5052-4380-92FD-D9EF30500EB7}" type="pres">
      <dgm:prSet presAssocID="{9DDE4F2A-9D35-413C-A54A-38DA9B50E856}" presName="dummy" presStyleCnt="0"/>
      <dgm:spPr/>
    </dgm:pt>
    <dgm:pt modelId="{A96FFA6A-BE44-422B-90F7-7B6DC0BB3669}" type="pres">
      <dgm:prSet presAssocID="{5916AB81-E996-4B8D-99E2-FCB6F4F76C19}" presName="sibTrans" presStyleLbl="sibTrans2D1" presStyleIdx="3" presStyleCnt="5"/>
      <dgm:spPr/>
    </dgm:pt>
    <dgm:pt modelId="{CC82A852-BC50-4913-ACF5-524A4F9BA455}" type="pres">
      <dgm:prSet presAssocID="{E987AE95-0550-4734-9206-2A07B0BDD3CE}" presName="node" presStyleLbl="node1" presStyleIdx="4" presStyleCnt="5">
        <dgm:presLayoutVars>
          <dgm:bulletEnabled val="1"/>
        </dgm:presLayoutVars>
      </dgm:prSet>
      <dgm:spPr/>
    </dgm:pt>
    <dgm:pt modelId="{17427EAC-B9EF-41F6-8110-E8D9CD7F2C49}" type="pres">
      <dgm:prSet presAssocID="{E987AE95-0550-4734-9206-2A07B0BDD3CE}" presName="dummy" presStyleCnt="0"/>
      <dgm:spPr/>
    </dgm:pt>
    <dgm:pt modelId="{E4BF533C-2F62-456F-BCEC-502C24F766FF}" type="pres">
      <dgm:prSet presAssocID="{44294D0D-A006-4D14-B738-6121E7EC29F3}" presName="sibTrans" presStyleLbl="sibTrans2D1" presStyleIdx="4" presStyleCnt="5"/>
      <dgm:spPr/>
    </dgm:pt>
  </dgm:ptLst>
  <dgm:cxnLst>
    <dgm:cxn modelId="{F414871B-8A2E-45CE-BEF7-4F88D23EA417}" srcId="{D58B844C-1BD4-424F-AF68-C1852B4FE077}" destId="{143C60AF-A725-4E3E-80C2-EB6CCA0C2A88}" srcOrd="1" destOrd="0" parTransId="{E978CBD8-3386-46CD-8D92-16B515FBC95E}" sibTransId="{205132AB-2A2B-48CB-8ADC-B2E96238F587}"/>
    <dgm:cxn modelId="{82D18C1E-C7B4-4A77-A815-A18F93F17062}" srcId="{D58B844C-1BD4-424F-AF68-C1852B4FE077}" destId="{E987AE95-0550-4734-9206-2A07B0BDD3CE}" srcOrd="4" destOrd="0" parTransId="{98B63E04-FE22-4F9D-B74A-9BE9135ED5EC}" sibTransId="{44294D0D-A006-4D14-B738-6121E7EC29F3}"/>
    <dgm:cxn modelId="{7D94162E-CD57-4542-A168-619196EC8CB1}" srcId="{648BBB27-465A-4331-8A52-04BDEFAE7993}" destId="{B97B16EA-9EDF-4F1D-884B-6044DED05224}" srcOrd="1" destOrd="0" parTransId="{585ECC7C-BBBB-49CF-A696-B9122E8FD962}" sibTransId="{11B9069C-AE86-43B3-82BD-6A7E3D6A3B93}"/>
    <dgm:cxn modelId="{94DC6A3E-67F5-417D-91E0-F9A42BC445E4}" type="presOf" srcId="{24CDF422-0CF5-4FE5-9049-EB4E30D32C8F}" destId="{9BB7638E-ACD5-4AD1-8338-79A7BA9589DA}" srcOrd="0" destOrd="0" presId="urn:microsoft.com/office/officeart/2005/8/layout/radial6"/>
    <dgm:cxn modelId="{E49E3C5C-588F-4CAE-B8CD-DCE142C3A056}" srcId="{D58B844C-1BD4-424F-AF68-C1852B4FE077}" destId="{C7214941-386E-4ABB-A089-EDD814B085CB}" srcOrd="0" destOrd="0" parTransId="{744450C2-6258-422E-9C76-32DE78BAAE7A}" sibTransId="{24CDF422-0CF5-4FE5-9049-EB4E30D32C8F}"/>
    <dgm:cxn modelId="{20581345-98E1-4F34-9D30-6D46C6825BBF}" srcId="{D58B844C-1BD4-424F-AF68-C1852B4FE077}" destId="{31016451-5847-4411-AD40-99BFE83F7172}" srcOrd="2" destOrd="0" parTransId="{21CE1201-D1CD-4F7F-A4EE-B76F8029B498}" sibTransId="{4C787134-6DAD-4F7B-98D1-34C888F44A73}"/>
    <dgm:cxn modelId="{F0589475-2E84-47B2-98A5-2C5D6F4EF24D}" srcId="{648BBB27-465A-4331-8A52-04BDEFAE7993}" destId="{D58B844C-1BD4-424F-AF68-C1852B4FE077}" srcOrd="0" destOrd="0" parTransId="{2CFEE7B6-751D-4C85-BACE-5624366413A9}" sibTransId="{76180398-00A8-47C9-A21E-AFF4C3A0D888}"/>
    <dgm:cxn modelId="{6F0286A0-AD46-4E2C-A4FF-6150A4642B21}" srcId="{D58B844C-1BD4-424F-AF68-C1852B4FE077}" destId="{9DDE4F2A-9D35-413C-A54A-38DA9B50E856}" srcOrd="3" destOrd="0" parTransId="{55F50793-2693-4B7C-9773-2FDD8CBE98A8}" sibTransId="{5916AB81-E996-4B8D-99E2-FCB6F4F76C19}"/>
    <dgm:cxn modelId="{39C8BCA4-913A-4A08-A700-C983FF319B70}" type="presOf" srcId="{44294D0D-A006-4D14-B738-6121E7EC29F3}" destId="{E4BF533C-2F62-456F-BCEC-502C24F766FF}" srcOrd="0" destOrd="0" presId="urn:microsoft.com/office/officeart/2005/8/layout/radial6"/>
    <dgm:cxn modelId="{AE9C43AB-9772-4F2F-B5D4-DED55DBDAB66}" type="presOf" srcId="{143C60AF-A725-4E3E-80C2-EB6CCA0C2A88}" destId="{B82E234B-5836-4147-9FAB-E4EAF709B99E}" srcOrd="0" destOrd="0" presId="urn:microsoft.com/office/officeart/2005/8/layout/radial6"/>
    <dgm:cxn modelId="{2A049DAE-098F-4FFE-A7A2-6B20E80523D6}" type="presOf" srcId="{E987AE95-0550-4734-9206-2A07B0BDD3CE}" destId="{CC82A852-BC50-4913-ACF5-524A4F9BA455}" srcOrd="0" destOrd="0" presId="urn:microsoft.com/office/officeart/2005/8/layout/radial6"/>
    <dgm:cxn modelId="{387FA7BA-3798-4F90-9C7E-F04C89861204}" type="presOf" srcId="{9DDE4F2A-9D35-413C-A54A-38DA9B50E856}" destId="{763DEA63-B9DB-4AD3-B7CE-4D293A2E8DDF}" srcOrd="0" destOrd="0" presId="urn:microsoft.com/office/officeart/2005/8/layout/radial6"/>
    <dgm:cxn modelId="{E3A054D3-E76F-41F4-AB8D-4BAA0D35AF2E}" type="presOf" srcId="{205132AB-2A2B-48CB-8ADC-B2E96238F587}" destId="{538F547F-90C2-4903-95FF-B3DDFB150733}" srcOrd="0" destOrd="0" presId="urn:microsoft.com/office/officeart/2005/8/layout/radial6"/>
    <dgm:cxn modelId="{172E16DD-64EC-459A-A0D0-D0BEE640D1A6}" type="presOf" srcId="{C7214941-386E-4ABB-A089-EDD814B085CB}" destId="{940F1226-2022-4673-95AF-24832A6975E2}" srcOrd="0" destOrd="0" presId="urn:microsoft.com/office/officeart/2005/8/layout/radial6"/>
    <dgm:cxn modelId="{2ADC1CE0-4ECF-42F8-A15E-5ADCBF408779}" type="presOf" srcId="{648BBB27-465A-4331-8A52-04BDEFAE7993}" destId="{43171B04-1034-4A9F-982A-FB5B759B7B28}" srcOrd="0" destOrd="0" presId="urn:microsoft.com/office/officeart/2005/8/layout/radial6"/>
    <dgm:cxn modelId="{3ED9DFE6-D842-4D9F-BDED-468D11769EEF}" type="presOf" srcId="{4C787134-6DAD-4F7B-98D1-34C888F44A73}" destId="{7A456079-A3D3-4C01-A8E7-5F641982816A}" srcOrd="0" destOrd="0" presId="urn:microsoft.com/office/officeart/2005/8/layout/radial6"/>
    <dgm:cxn modelId="{BFC66EE7-1CA8-457C-A345-93811F00CE2B}" type="presOf" srcId="{31016451-5847-4411-AD40-99BFE83F7172}" destId="{1985ADC8-22FE-4584-A7ED-80DF48F01DE9}" srcOrd="0" destOrd="0" presId="urn:microsoft.com/office/officeart/2005/8/layout/radial6"/>
    <dgm:cxn modelId="{31BCA6F3-3E3A-4A20-91DA-8123813EC673}" type="presOf" srcId="{D58B844C-1BD4-424F-AF68-C1852B4FE077}" destId="{40447545-A249-4962-9E4A-E39F1A11FA9D}" srcOrd="0" destOrd="0" presId="urn:microsoft.com/office/officeart/2005/8/layout/radial6"/>
    <dgm:cxn modelId="{E63382F9-CA81-4860-A010-7296403E23D4}" type="presOf" srcId="{5916AB81-E996-4B8D-99E2-FCB6F4F76C19}" destId="{A96FFA6A-BE44-422B-90F7-7B6DC0BB3669}" srcOrd="0" destOrd="0" presId="urn:microsoft.com/office/officeart/2005/8/layout/radial6"/>
    <dgm:cxn modelId="{D76E71DC-3A70-4E18-83D9-AE5A95E2716B}" type="presParOf" srcId="{43171B04-1034-4A9F-982A-FB5B759B7B28}" destId="{40447545-A249-4962-9E4A-E39F1A11FA9D}" srcOrd="0" destOrd="0" presId="urn:microsoft.com/office/officeart/2005/8/layout/radial6"/>
    <dgm:cxn modelId="{BD7517FF-A423-4E98-A49B-78012F078EB1}" type="presParOf" srcId="{43171B04-1034-4A9F-982A-FB5B759B7B28}" destId="{940F1226-2022-4673-95AF-24832A6975E2}" srcOrd="1" destOrd="0" presId="urn:microsoft.com/office/officeart/2005/8/layout/radial6"/>
    <dgm:cxn modelId="{99E71886-7785-4DBF-B135-4FBC7DE16B28}" type="presParOf" srcId="{43171B04-1034-4A9F-982A-FB5B759B7B28}" destId="{BD366972-65DE-4410-9D10-D32230B3E867}" srcOrd="2" destOrd="0" presId="urn:microsoft.com/office/officeart/2005/8/layout/radial6"/>
    <dgm:cxn modelId="{9E0D4A7E-096C-40A9-96ED-6CB87CAC290F}" type="presParOf" srcId="{43171B04-1034-4A9F-982A-FB5B759B7B28}" destId="{9BB7638E-ACD5-4AD1-8338-79A7BA9589DA}" srcOrd="3" destOrd="0" presId="urn:microsoft.com/office/officeart/2005/8/layout/radial6"/>
    <dgm:cxn modelId="{17640777-5478-4DCE-A528-94BE5B9CBC94}" type="presParOf" srcId="{43171B04-1034-4A9F-982A-FB5B759B7B28}" destId="{B82E234B-5836-4147-9FAB-E4EAF709B99E}" srcOrd="4" destOrd="0" presId="urn:microsoft.com/office/officeart/2005/8/layout/radial6"/>
    <dgm:cxn modelId="{BEF539E3-E243-46B4-B1C4-2976D60313C7}" type="presParOf" srcId="{43171B04-1034-4A9F-982A-FB5B759B7B28}" destId="{33B7C469-E69F-4E7A-A2A1-76AA6F2472EC}" srcOrd="5" destOrd="0" presId="urn:microsoft.com/office/officeart/2005/8/layout/radial6"/>
    <dgm:cxn modelId="{231AF7E6-FD57-46A4-B0D2-DB6996E2FCDD}" type="presParOf" srcId="{43171B04-1034-4A9F-982A-FB5B759B7B28}" destId="{538F547F-90C2-4903-95FF-B3DDFB150733}" srcOrd="6" destOrd="0" presId="urn:microsoft.com/office/officeart/2005/8/layout/radial6"/>
    <dgm:cxn modelId="{DE35D571-D7FF-46A1-AEA7-629F8A4602E3}" type="presParOf" srcId="{43171B04-1034-4A9F-982A-FB5B759B7B28}" destId="{1985ADC8-22FE-4584-A7ED-80DF48F01DE9}" srcOrd="7" destOrd="0" presId="urn:microsoft.com/office/officeart/2005/8/layout/radial6"/>
    <dgm:cxn modelId="{C689512E-B4CA-41BD-9998-6D263CFBC331}" type="presParOf" srcId="{43171B04-1034-4A9F-982A-FB5B759B7B28}" destId="{2E1A40AA-6097-4EC2-A49D-A20FD06696E7}" srcOrd="8" destOrd="0" presId="urn:microsoft.com/office/officeart/2005/8/layout/radial6"/>
    <dgm:cxn modelId="{010ED4D0-269E-4CDF-AF8F-D0554E89234E}" type="presParOf" srcId="{43171B04-1034-4A9F-982A-FB5B759B7B28}" destId="{7A456079-A3D3-4C01-A8E7-5F641982816A}" srcOrd="9" destOrd="0" presId="urn:microsoft.com/office/officeart/2005/8/layout/radial6"/>
    <dgm:cxn modelId="{9EE92B62-0350-49F0-AF4A-88856BFA284E}" type="presParOf" srcId="{43171B04-1034-4A9F-982A-FB5B759B7B28}" destId="{763DEA63-B9DB-4AD3-B7CE-4D293A2E8DDF}" srcOrd="10" destOrd="0" presId="urn:microsoft.com/office/officeart/2005/8/layout/radial6"/>
    <dgm:cxn modelId="{0EDC53D4-11BF-481F-8E72-096442349D41}" type="presParOf" srcId="{43171B04-1034-4A9F-982A-FB5B759B7B28}" destId="{919A7942-5052-4380-92FD-D9EF30500EB7}" srcOrd="11" destOrd="0" presId="urn:microsoft.com/office/officeart/2005/8/layout/radial6"/>
    <dgm:cxn modelId="{D61D07DE-B426-4911-88F3-C4FD938889C8}" type="presParOf" srcId="{43171B04-1034-4A9F-982A-FB5B759B7B28}" destId="{A96FFA6A-BE44-422B-90F7-7B6DC0BB3669}" srcOrd="12" destOrd="0" presId="urn:microsoft.com/office/officeart/2005/8/layout/radial6"/>
    <dgm:cxn modelId="{93956016-9ACE-4037-ADDE-23A0F42E5277}" type="presParOf" srcId="{43171B04-1034-4A9F-982A-FB5B759B7B28}" destId="{CC82A852-BC50-4913-ACF5-524A4F9BA455}" srcOrd="13" destOrd="0" presId="urn:microsoft.com/office/officeart/2005/8/layout/radial6"/>
    <dgm:cxn modelId="{9CB7E235-2DF8-4186-BE97-59D3B4B91506}" type="presParOf" srcId="{43171B04-1034-4A9F-982A-FB5B759B7B28}" destId="{17427EAC-B9EF-41F6-8110-E8D9CD7F2C49}" srcOrd="14" destOrd="0" presId="urn:microsoft.com/office/officeart/2005/8/layout/radial6"/>
    <dgm:cxn modelId="{E30D1C98-7ED7-4271-B182-6B9EF4F11F68}" type="presParOf" srcId="{43171B04-1034-4A9F-982A-FB5B759B7B28}" destId="{E4BF533C-2F62-456F-BCEC-502C24F766FF}" srcOrd="15" destOrd="0" presId="urn:microsoft.com/office/officeart/2005/8/layout/radial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4ACA66-DD83-41D9-8364-939E6C8C770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C8FC3C2-3875-4026-B353-8D7706C8F03E}">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#1</a:t>
          </a:r>
        </a:p>
      </dgm:t>
    </dgm:pt>
    <dgm:pt modelId="{6936EF7F-9FD0-4B80-9F94-AC763F885B54}" type="parTrans" cxnId="{B5B1EDC5-4514-4187-904E-2923DE302ABD}">
      <dgm:prSet/>
      <dgm:spPr/>
      <dgm:t>
        <a:bodyPr/>
        <a:lstStyle/>
        <a:p>
          <a:endParaRPr lang="en-US" sz="1800"/>
        </a:p>
      </dgm:t>
    </dgm:pt>
    <dgm:pt modelId="{C2A18253-D322-4C6E-B3AC-5F188B3C2F8B}" type="sibTrans" cxnId="{B5B1EDC5-4514-4187-904E-2923DE302ABD}">
      <dgm:prSet/>
      <dgm:spPr/>
      <dgm:t>
        <a:bodyPr/>
        <a:lstStyle/>
        <a:p>
          <a:endParaRPr lang="en-US" sz="1800"/>
        </a:p>
      </dgm:t>
    </dgm:pt>
    <dgm:pt modelId="{05AAA746-B728-4C23-8882-2611B42E8FCB}">
      <dgm:prSet phldrT="[Text]" custT="1"/>
      <dgm:spPr/>
      <dgm:t>
        <a:bodyPr anchor="ctr" anchorCtr="0"/>
        <a:lstStyle/>
        <a:p>
          <a:pPr algn="ctr">
            <a:buFontTx/>
            <a:buNone/>
          </a:pPr>
          <a:endParaRPr lang="en-US" sz="1800" dirty="0"/>
        </a:p>
      </dgm:t>
    </dgm:pt>
    <dgm:pt modelId="{45196153-0ACC-4B6C-9952-FB7E55D8B0C0}" type="parTrans" cxnId="{D142F9C7-5136-4BC5-B791-E82EF21F62CC}">
      <dgm:prSet/>
      <dgm:spPr/>
      <dgm:t>
        <a:bodyPr/>
        <a:lstStyle/>
        <a:p>
          <a:endParaRPr lang="en-US" sz="1800"/>
        </a:p>
      </dgm:t>
    </dgm:pt>
    <dgm:pt modelId="{DCA6DA7B-3276-4C95-B108-75F5B7D3D945}" type="sibTrans" cxnId="{D142F9C7-5136-4BC5-B791-E82EF21F62CC}">
      <dgm:prSet/>
      <dgm:spPr/>
      <dgm:t>
        <a:bodyPr/>
        <a:lstStyle/>
        <a:p>
          <a:endParaRPr lang="en-US" sz="1800"/>
        </a:p>
      </dgm:t>
    </dgm:pt>
    <dgm:pt modelId="{CE03CEB1-E7AF-446C-BBFB-95AB611F2CF6}">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#2</a:t>
          </a:r>
        </a:p>
      </dgm:t>
    </dgm:pt>
    <dgm:pt modelId="{74F8990A-3DEA-4B0E-AE21-A12F0AA875D4}" type="parTrans" cxnId="{0BA177DD-B8CF-4E57-862B-6180681BDF30}">
      <dgm:prSet/>
      <dgm:spPr/>
      <dgm:t>
        <a:bodyPr/>
        <a:lstStyle/>
        <a:p>
          <a:endParaRPr lang="en-US" sz="1800"/>
        </a:p>
      </dgm:t>
    </dgm:pt>
    <dgm:pt modelId="{755E582F-2CF6-4BE6-AAA5-C761BD7B91CE}" type="sibTrans" cxnId="{0BA177DD-B8CF-4E57-862B-6180681BDF30}">
      <dgm:prSet/>
      <dgm:spPr/>
      <dgm:t>
        <a:bodyPr/>
        <a:lstStyle/>
        <a:p>
          <a:endParaRPr lang="en-US" sz="1800"/>
        </a:p>
      </dgm:t>
    </dgm:pt>
    <dgm:pt modelId="{AF11D1AA-2221-420E-8E05-D3967010DE11}">
      <dgm:prSet phldrT="[Text]" custT="1"/>
      <dgm:spPr/>
      <dgm:t>
        <a:bodyPr anchor="ctr" anchorCtr="0"/>
        <a:lstStyle/>
        <a:p>
          <a:pPr algn="ctr">
            <a:buFontTx/>
            <a:buNone/>
          </a:pPr>
          <a:endParaRPr lang="en-US" sz="1800" dirty="0"/>
        </a:p>
      </dgm:t>
    </dgm:pt>
    <dgm:pt modelId="{F7959840-759B-4D97-BF7F-24056C35170B}" type="parTrans" cxnId="{B32688A4-C2DC-4D39-909B-5BD82AFA8C1F}">
      <dgm:prSet/>
      <dgm:spPr/>
      <dgm:t>
        <a:bodyPr/>
        <a:lstStyle/>
        <a:p>
          <a:endParaRPr lang="en-US" sz="1800"/>
        </a:p>
      </dgm:t>
    </dgm:pt>
    <dgm:pt modelId="{6BF7BF1E-32F3-491C-B66F-C790C6E70790}" type="sibTrans" cxnId="{B32688A4-C2DC-4D39-909B-5BD82AFA8C1F}">
      <dgm:prSet/>
      <dgm:spPr/>
      <dgm:t>
        <a:bodyPr/>
        <a:lstStyle/>
        <a:p>
          <a:endParaRPr lang="en-US" sz="1800"/>
        </a:p>
      </dgm:t>
    </dgm:pt>
    <dgm:pt modelId="{64BC4BD7-EB8B-4C3A-B051-6634628681E0}">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#3</a:t>
          </a:r>
        </a:p>
      </dgm:t>
    </dgm:pt>
    <dgm:pt modelId="{E380B914-75F6-4299-8D69-E1DFD2395823}" type="parTrans" cxnId="{63D31FAC-5246-45AE-93F1-1A8B7D0A1FDF}">
      <dgm:prSet/>
      <dgm:spPr/>
      <dgm:t>
        <a:bodyPr/>
        <a:lstStyle/>
        <a:p>
          <a:endParaRPr lang="en-US" sz="1800"/>
        </a:p>
      </dgm:t>
    </dgm:pt>
    <dgm:pt modelId="{261110C8-E3B2-4046-BCDB-5ED5A981DC93}" type="sibTrans" cxnId="{63D31FAC-5246-45AE-93F1-1A8B7D0A1FDF}">
      <dgm:prSet/>
      <dgm:spPr/>
      <dgm:t>
        <a:bodyPr/>
        <a:lstStyle/>
        <a:p>
          <a:endParaRPr lang="en-US" sz="1800"/>
        </a:p>
      </dgm:t>
    </dgm:pt>
    <dgm:pt modelId="{03483567-5F07-47D7-B08A-F13DBC4119FE}">
      <dgm:prSet phldrT="[Text]" custT="1"/>
      <dgm:spPr/>
      <dgm:t>
        <a:bodyPr anchor="ctr" anchorCtr="0"/>
        <a:lstStyle/>
        <a:p>
          <a:pPr algn="ctr">
            <a:buFontTx/>
            <a:buNone/>
          </a:pPr>
          <a:endParaRPr lang="en-US" sz="1800" dirty="0"/>
        </a:p>
      </dgm:t>
    </dgm:pt>
    <dgm:pt modelId="{EEFF3A7B-BB8D-4718-8737-B4BA87BCDE82}" type="parTrans" cxnId="{0FB5171A-B265-4683-954E-26BE7AE3AF63}">
      <dgm:prSet/>
      <dgm:spPr/>
      <dgm:t>
        <a:bodyPr/>
        <a:lstStyle/>
        <a:p>
          <a:endParaRPr lang="en-US" sz="1800"/>
        </a:p>
      </dgm:t>
    </dgm:pt>
    <dgm:pt modelId="{17EA43A0-4C76-4B02-B5D1-27802080B584}" type="sibTrans" cxnId="{0FB5171A-B265-4683-954E-26BE7AE3AF63}">
      <dgm:prSet/>
      <dgm:spPr/>
      <dgm:t>
        <a:bodyPr/>
        <a:lstStyle/>
        <a:p>
          <a:endParaRPr lang="en-US" sz="1800"/>
        </a:p>
      </dgm:t>
    </dgm:pt>
    <dgm:pt modelId="{E318F6A5-5B2B-4F7A-AB93-2EEE6532BB9B}">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#4</a:t>
          </a:r>
        </a:p>
      </dgm:t>
    </dgm:pt>
    <dgm:pt modelId="{35D41D95-1627-4EEA-9414-9175F4331578}" type="parTrans" cxnId="{FEC585D6-2F90-4082-B75D-8B40BF5D04D2}">
      <dgm:prSet/>
      <dgm:spPr/>
      <dgm:t>
        <a:bodyPr/>
        <a:lstStyle/>
        <a:p>
          <a:endParaRPr lang="en-US" sz="1800"/>
        </a:p>
      </dgm:t>
    </dgm:pt>
    <dgm:pt modelId="{2BF78C07-213A-4082-A8A2-A3E5CF1B9250}" type="sibTrans" cxnId="{FEC585D6-2F90-4082-B75D-8B40BF5D04D2}">
      <dgm:prSet/>
      <dgm:spPr/>
      <dgm:t>
        <a:bodyPr/>
        <a:lstStyle/>
        <a:p>
          <a:endParaRPr lang="en-US" sz="1800"/>
        </a:p>
      </dgm:t>
    </dgm:pt>
    <dgm:pt modelId="{8BB45C67-36D1-4688-82B4-E47270CB021C}">
      <dgm:prSet phldrT="[Text]" custT="1"/>
      <dgm:spPr/>
      <dgm:t>
        <a:bodyPr anchor="ctr" anchorCtr="0"/>
        <a:lstStyle/>
        <a:p>
          <a:pPr algn="ctr">
            <a:buFontTx/>
            <a:buNone/>
          </a:pPr>
          <a:endParaRPr lang="en-US" sz="1800" dirty="0"/>
        </a:p>
      </dgm:t>
    </dgm:pt>
    <dgm:pt modelId="{B7AFCEC1-D46E-4781-ADBC-13BCC99120E0}" type="parTrans" cxnId="{96ADECF9-4878-47C6-9FEA-E2A89E4A9966}">
      <dgm:prSet/>
      <dgm:spPr/>
      <dgm:t>
        <a:bodyPr/>
        <a:lstStyle/>
        <a:p>
          <a:endParaRPr lang="en-US" sz="1800"/>
        </a:p>
      </dgm:t>
    </dgm:pt>
    <dgm:pt modelId="{3AFDBB5F-3E51-4261-BD64-4F2B68ED940D}" type="sibTrans" cxnId="{96ADECF9-4878-47C6-9FEA-E2A89E4A9966}">
      <dgm:prSet/>
      <dgm:spPr/>
      <dgm:t>
        <a:bodyPr/>
        <a:lstStyle/>
        <a:p>
          <a:endParaRPr lang="en-US" sz="1800"/>
        </a:p>
      </dgm:t>
    </dgm:pt>
    <dgm:pt modelId="{6CA1C56E-BC65-42E5-87BD-54AD67694CB7}" type="pres">
      <dgm:prSet presAssocID="{6E4ACA66-DD83-41D9-8364-939E6C8C7704}" presName="Name0" presStyleCnt="0">
        <dgm:presLayoutVars>
          <dgm:dir/>
          <dgm:animLvl val="lvl"/>
          <dgm:resizeHandles val="exact"/>
        </dgm:presLayoutVars>
      </dgm:prSet>
      <dgm:spPr/>
    </dgm:pt>
    <dgm:pt modelId="{AC939464-2696-4DF2-89A6-67BCDC151A27}" type="pres">
      <dgm:prSet presAssocID="{7C8FC3C2-3875-4026-B353-8D7706C8F03E}" presName="linNode" presStyleCnt="0"/>
      <dgm:spPr/>
    </dgm:pt>
    <dgm:pt modelId="{8659E486-D5F3-4457-92E2-6312D37B428C}" type="pres">
      <dgm:prSet presAssocID="{7C8FC3C2-3875-4026-B353-8D7706C8F03E}" presName="parentText" presStyleLbl="node1" presStyleIdx="0" presStyleCnt="4" custScaleX="44890">
        <dgm:presLayoutVars>
          <dgm:chMax val="1"/>
          <dgm:bulletEnabled val="1"/>
        </dgm:presLayoutVars>
      </dgm:prSet>
      <dgm:spPr/>
    </dgm:pt>
    <dgm:pt modelId="{836890A5-54EC-465E-9141-5D5E08C8E0F9}" type="pres">
      <dgm:prSet presAssocID="{7C8FC3C2-3875-4026-B353-8D7706C8F03E}" presName="descendantText" presStyleLbl="alignAccFollowNode1" presStyleIdx="0" presStyleCnt="4">
        <dgm:presLayoutVars>
          <dgm:bulletEnabled val="1"/>
        </dgm:presLayoutVars>
      </dgm:prSet>
      <dgm:spPr/>
    </dgm:pt>
    <dgm:pt modelId="{8C81B680-26F3-42E0-B281-A79BA5943D01}" type="pres">
      <dgm:prSet presAssocID="{C2A18253-D322-4C6E-B3AC-5F188B3C2F8B}" presName="sp" presStyleCnt="0"/>
      <dgm:spPr/>
    </dgm:pt>
    <dgm:pt modelId="{84E01AA9-0239-4FC3-92F9-C8BEB44F5C85}" type="pres">
      <dgm:prSet presAssocID="{CE03CEB1-E7AF-446C-BBFB-95AB611F2CF6}" presName="linNode" presStyleCnt="0"/>
      <dgm:spPr/>
    </dgm:pt>
    <dgm:pt modelId="{042FEE4A-5787-4DD3-93F7-43761C04A715}" type="pres">
      <dgm:prSet presAssocID="{CE03CEB1-E7AF-446C-BBFB-95AB611F2CF6}" presName="parentText" presStyleLbl="node1" presStyleIdx="1" presStyleCnt="4" custScaleX="44890">
        <dgm:presLayoutVars>
          <dgm:chMax val="1"/>
          <dgm:bulletEnabled val="1"/>
        </dgm:presLayoutVars>
      </dgm:prSet>
      <dgm:spPr/>
    </dgm:pt>
    <dgm:pt modelId="{76334FB1-1DE6-48BC-9269-487348C70E72}" type="pres">
      <dgm:prSet presAssocID="{CE03CEB1-E7AF-446C-BBFB-95AB611F2CF6}" presName="descendantText" presStyleLbl="alignAccFollowNode1" presStyleIdx="1" presStyleCnt="4">
        <dgm:presLayoutVars>
          <dgm:bulletEnabled val="1"/>
        </dgm:presLayoutVars>
      </dgm:prSet>
      <dgm:spPr/>
    </dgm:pt>
    <dgm:pt modelId="{F5573B55-C895-4768-8519-6D56901B33C4}" type="pres">
      <dgm:prSet presAssocID="{755E582F-2CF6-4BE6-AAA5-C761BD7B91CE}" presName="sp" presStyleCnt="0"/>
      <dgm:spPr/>
    </dgm:pt>
    <dgm:pt modelId="{010F19E6-B480-4880-B5FF-F2465A9F560A}" type="pres">
      <dgm:prSet presAssocID="{64BC4BD7-EB8B-4C3A-B051-6634628681E0}" presName="linNode" presStyleCnt="0"/>
      <dgm:spPr/>
    </dgm:pt>
    <dgm:pt modelId="{82904290-4735-4EC2-BD3D-4608B58995E0}" type="pres">
      <dgm:prSet presAssocID="{64BC4BD7-EB8B-4C3A-B051-6634628681E0}" presName="parentText" presStyleLbl="node1" presStyleIdx="2" presStyleCnt="4" custScaleX="44890">
        <dgm:presLayoutVars>
          <dgm:chMax val="1"/>
          <dgm:bulletEnabled val="1"/>
        </dgm:presLayoutVars>
      </dgm:prSet>
      <dgm:spPr/>
    </dgm:pt>
    <dgm:pt modelId="{0DCC9954-5477-4827-BB56-01E8CB6C5EB7}" type="pres">
      <dgm:prSet presAssocID="{64BC4BD7-EB8B-4C3A-B051-6634628681E0}" presName="descendantText" presStyleLbl="alignAccFollowNode1" presStyleIdx="2" presStyleCnt="4">
        <dgm:presLayoutVars>
          <dgm:bulletEnabled val="1"/>
        </dgm:presLayoutVars>
      </dgm:prSet>
      <dgm:spPr/>
    </dgm:pt>
    <dgm:pt modelId="{906821A2-E2E8-4C7D-8071-21A479A4FA6D}" type="pres">
      <dgm:prSet presAssocID="{261110C8-E3B2-4046-BCDB-5ED5A981DC93}" presName="sp" presStyleCnt="0"/>
      <dgm:spPr/>
    </dgm:pt>
    <dgm:pt modelId="{90E814B0-C5EA-4879-8527-76D32131BA15}" type="pres">
      <dgm:prSet presAssocID="{E318F6A5-5B2B-4F7A-AB93-2EEE6532BB9B}" presName="linNode" presStyleCnt="0"/>
      <dgm:spPr/>
    </dgm:pt>
    <dgm:pt modelId="{D90EE059-3141-43A0-A47B-02BCD67A9E49}" type="pres">
      <dgm:prSet presAssocID="{E318F6A5-5B2B-4F7A-AB93-2EEE6532BB9B}" presName="parentText" presStyleLbl="node1" presStyleIdx="3" presStyleCnt="4" custScaleX="44890">
        <dgm:presLayoutVars>
          <dgm:chMax val="1"/>
          <dgm:bulletEnabled val="1"/>
        </dgm:presLayoutVars>
      </dgm:prSet>
      <dgm:spPr/>
    </dgm:pt>
    <dgm:pt modelId="{6BD7444A-971D-4C3D-8BDD-80F0AD50B34B}" type="pres">
      <dgm:prSet presAssocID="{E318F6A5-5B2B-4F7A-AB93-2EEE6532BB9B}" presName="descendantText" presStyleLbl="alignAccFollowNode1" presStyleIdx="3" presStyleCnt="4">
        <dgm:presLayoutVars>
          <dgm:bulletEnabled val="1"/>
        </dgm:presLayoutVars>
      </dgm:prSet>
      <dgm:spPr/>
    </dgm:pt>
  </dgm:ptLst>
  <dgm:cxnLst>
    <dgm:cxn modelId="{0FB5171A-B265-4683-954E-26BE7AE3AF63}" srcId="{64BC4BD7-EB8B-4C3A-B051-6634628681E0}" destId="{03483567-5F07-47D7-B08A-F13DBC4119FE}" srcOrd="0" destOrd="0" parTransId="{EEFF3A7B-BB8D-4718-8737-B4BA87BCDE82}" sibTransId="{17EA43A0-4C76-4B02-B5D1-27802080B584}"/>
    <dgm:cxn modelId="{27F7AB33-B5EB-4B7B-AE16-00C8BBF82A79}" type="presOf" srcId="{E318F6A5-5B2B-4F7A-AB93-2EEE6532BB9B}" destId="{D90EE059-3141-43A0-A47B-02BCD67A9E49}" srcOrd="0" destOrd="0" presId="urn:microsoft.com/office/officeart/2005/8/layout/vList5"/>
    <dgm:cxn modelId="{B814645D-43BC-441B-826D-1396B537B33C}" type="presOf" srcId="{7C8FC3C2-3875-4026-B353-8D7706C8F03E}" destId="{8659E486-D5F3-4457-92E2-6312D37B428C}" srcOrd="0" destOrd="0" presId="urn:microsoft.com/office/officeart/2005/8/layout/vList5"/>
    <dgm:cxn modelId="{C44A7F7F-81B2-4CF4-9B7D-4233954031EB}" type="presOf" srcId="{CE03CEB1-E7AF-446C-BBFB-95AB611F2CF6}" destId="{042FEE4A-5787-4DD3-93F7-43761C04A715}" srcOrd="0" destOrd="0" presId="urn:microsoft.com/office/officeart/2005/8/layout/vList5"/>
    <dgm:cxn modelId="{E7B9219B-932A-4008-B682-CF2FB29C2F8D}" type="presOf" srcId="{64BC4BD7-EB8B-4C3A-B051-6634628681E0}" destId="{82904290-4735-4EC2-BD3D-4608B58995E0}" srcOrd="0" destOrd="0" presId="urn:microsoft.com/office/officeart/2005/8/layout/vList5"/>
    <dgm:cxn modelId="{FE4028A1-1DED-4FD4-BA49-9974803A205A}" type="presOf" srcId="{03483567-5F07-47D7-B08A-F13DBC4119FE}" destId="{0DCC9954-5477-4827-BB56-01E8CB6C5EB7}" srcOrd="0" destOrd="0" presId="urn:microsoft.com/office/officeart/2005/8/layout/vList5"/>
    <dgm:cxn modelId="{B32688A4-C2DC-4D39-909B-5BD82AFA8C1F}" srcId="{CE03CEB1-E7AF-446C-BBFB-95AB611F2CF6}" destId="{AF11D1AA-2221-420E-8E05-D3967010DE11}" srcOrd="0" destOrd="0" parTransId="{F7959840-759B-4D97-BF7F-24056C35170B}" sibTransId="{6BF7BF1E-32F3-491C-B66F-C790C6E70790}"/>
    <dgm:cxn modelId="{3F70C7A7-A38E-4C3D-93D1-9C500EF76F4F}" type="presOf" srcId="{6E4ACA66-DD83-41D9-8364-939E6C8C7704}" destId="{6CA1C56E-BC65-42E5-87BD-54AD67694CB7}" srcOrd="0" destOrd="0" presId="urn:microsoft.com/office/officeart/2005/8/layout/vList5"/>
    <dgm:cxn modelId="{63D31FAC-5246-45AE-93F1-1A8B7D0A1FDF}" srcId="{6E4ACA66-DD83-41D9-8364-939E6C8C7704}" destId="{64BC4BD7-EB8B-4C3A-B051-6634628681E0}" srcOrd="2" destOrd="0" parTransId="{E380B914-75F6-4299-8D69-E1DFD2395823}" sibTransId="{261110C8-E3B2-4046-BCDB-5ED5A981DC93}"/>
    <dgm:cxn modelId="{014777BE-E4DF-428A-A4E8-49F70AD1A581}" type="presOf" srcId="{05AAA746-B728-4C23-8882-2611B42E8FCB}" destId="{836890A5-54EC-465E-9141-5D5E08C8E0F9}" srcOrd="0" destOrd="0" presId="urn:microsoft.com/office/officeart/2005/8/layout/vList5"/>
    <dgm:cxn modelId="{B5B1EDC5-4514-4187-904E-2923DE302ABD}" srcId="{6E4ACA66-DD83-41D9-8364-939E6C8C7704}" destId="{7C8FC3C2-3875-4026-B353-8D7706C8F03E}" srcOrd="0" destOrd="0" parTransId="{6936EF7F-9FD0-4B80-9F94-AC763F885B54}" sibTransId="{C2A18253-D322-4C6E-B3AC-5F188B3C2F8B}"/>
    <dgm:cxn modelId="{D142F9C7-5136-4BC5-B791-E82EF21F62CC}" srcId="{7C8FC3C2-3875-4026-B353-8D7706C8F03E}" destId="{05AAA746-B728-4C23-8882-2611B42E8FCB}" srcOrd="0" destOrd="0" parTransId="{45196153-0ACC-4B6C-9952-FB7E55D8B0C0}" sibTransId="{DCA6DA7B-3276-4C95-B108-75F5B7D3D945}"/>
    <dgm:cxn modelId="{FEC585D6-2F90-4082-B75D-8B40BF5D04D2}" srcId="{6E4ACA66-DD83-41D9-8364-939E6C8C7704}" destId="{E318F6A5-5B2B-4F7A-AB93-2EEE6532BB9B}" srcOrd="3" destOrd="0" parTransId="{35D41D95-1627-4EEA-9414-9175F4331578}" sibTransId="{2BF78C07-213A-4082-A8A2-A3E5CF1B9250}"/>
    <dgm:cxn modelId="{0BA177DD-B8CF-4E57-862B-6180681BDF30}" srcId="{6E4ACA66-DD83-41D9-8364-939E6C8C7704}" destId="{CE03CEB1-E7AF-446C-BBFB-95AB611F2CF6}" srcOrd="1" destOrd="0" parTransId="{74F8990A-3DEA-4B0E-AE21-A12F0AA875D4}" sibTransId="{755E582F-2CF6-4BE6-AAA5-C761BD7B91CE}"/>
    <dgm:cxn modelId="{3BC329F5-73A3-4729-957A-6C0FA83C0226}" type="presOf" srcId="{8BB45C67-36D1-4688-82B4-E47270CB021C}" destId="{6BD7444A-971D-4C3D-8BDD-80F0AD50B34B}" srcOrd="0" destOrd="0" presId="urn:microsoft.com/office/officeart/2005/8/layout/vList5"/>
    <dgm:cxn modelId="{96ADECF9-4878-47C6-9FEA-E2A89E4A9966}" srcId="{E318F6A5-5B2B-4F7A-AB93-2EEE6532BB9B}" destId="{8BB45C67-36D1-4688-82B4-E47270CB021C}" srcOrd="0" destOrd="0" parTransId="{B7AFCEC1-D46E-4781-ADBC-13BCC99120E0}" sibTransId="{3AFDBB5F-3E51-4261-BD64-4F2B68ED940D}"/>
    <dgm:cxn modelId="{C1578AFB-4825-4B0F-BF1E-5194181AD02C}" type="presOf" srcId="{AF11D1AA-2221-420E-8E05-D3967010DE11}" destId="{76334FB1-1DE6-48BC-9269-487348C70E72}" srcOrd="0" destOrd="0" presId="urn:microsoft.com/office/officeart/2005/8/layout/vList5"/>
    <dgm:cxn modelId="{242EDC1A-0260-4134-B58E-073350BB8406}" type="presParOf" srcId="{6CA1C56E-BC65-42E5-87BD-54AD67694CB7}" destId="{AC939464-2696-4DF2-89A6-67BCDC151A27}" srcOrd="0" destOrd="0" presId="urn:microsoft.com/office/officeart/2005/8/layout/vList5"/>
    <dgm:cxn modelId="{E4389785-26D3-48D9-8AE8-4A12D8B8BA09}" type="presParOf" srcId="{AC939464-2696-4DF2-89A6-67BCDC151A27}" destId="{8659E486-D5F3-4457-92E2-6312D37B428C}" srcOrd="0" destOrd="0" presId="urn:microsoft.com/office/officeart/2005/8/layout/vList5"/>
    <dgm:cxn modelId="{1B67698F-4EFE-438E-8EAE-25511FA6B96C}" type="presParOf" srcId="{AC939464-2696-4DF2-89A6-67BCDC151A27}" destId="{836890A5-54EC-465E-9141-5D5E08C8E0F9}" srcOrd="1" destOrd="0" presId="urn:microsoft.com/office/officeart/2005/8/layout/vList5"/>
    <dgm:cxn modelId="{BA0F705D-E640-4D0B-9246-F366181372DE}" type="presParOf" srcId="{6CA1C56E-BC65-42E5-87BD-54AD67694CB7}" destId="{8C81B680-26F3-42E0-B281-A79BA5943D01}" srcOrd="1" destOrd="0" presId="urn:microsoft.com/office/officeart/2005/8/layout/vList5"/>
    <dgm:cxn modelId="{A63FB565-6B02-488D-A494-9EBDFA001ACB}" type="presParOf" srcId="{6CA1C56E-BC65-42E5-87BD-54AD67694CB7}" destId="{84E01AA9-0239-4FC3-92F9-C8BEB44F5C85}" srcOrd="2" destOrd="0" presId="urn:microsoft.com/office/officeart/2005/8/layout/vList5"/>
    <dgm:cxn modelId="{1BD10345-05BF-4194-B4E3-571DDE9955BD}" type="presParOf" srcId="{84E01AA9-0239-4FC3-92F9-C8BEB44F5C85}" destId="{042FEE4A-5787-4DD3-93F7-43761C04A715}" srcOrd="0" destOrd="0" presId="urn:microsoft.com/office/officeart/2005/8/layout/vList5"/>
    <dgm:cxn modelId="{68E906D7-1F0E-485D-BFF1-9DF6734B859B}" type="presParOf" srcId="{84E01AA9-0239-4FC3-92F9-C8BEB44F5C85}" destId="{76334FB1-1DE6-48BC-9269-487348C70E72}" srcOrd="1" destOrd="0" presId="urn:microsoft.com/office/officeart/2005/8/layout/vList5"/>
    <dgm:cxn modelId="{88EDC2CC-EBC7-400F-B024-59166A36709C}" type="presParOf" srcId="{6CA1C56E-BC65-42E5-87BD-54AD67694CB7}" destId="{F5573B55-C895-4768-8519-6D56901B33C4}" srcOrd="3" destOrd="0" presId="urn:microsoft.com/office/officeart/2005/8/layout/vList5"/>
    <dgm:cxn modelId="{2611E529-8CFF-4352-8CAD-12A811F87AEB}" type="presParOf" srcId="{6CA1C56E-BC65-42E5-87BD-54AD67694CB7}" destId="{010F19E6-B480-4880-B5FF-F2465A9F560A}" srcOrd="4" destOrd="0" presId="urn:microsoft.com/office/officeart/2005/8/layout/vList5"/>
    <dgm:cxn modelId="{E7208589-AD76-45B2-8033-3CC7131551DD}" type="presParOf" srcId="{010F19E6-B480-4880-B5FF-F2465A9F560A}" destId="{82904290-4735-4EC2-BD3D-4608B58995E0}" srcOrd="0" destOrd="0" presId="urn:microsoft.com/office/officeart/2005/8/layout/vList5"/>
    <dgm:cxn modelId="{8BE30062-3073-45EC-AAF7-5EB091D799CA}" type="presParOf" srcId="{010F19E6-B480-4880-B5FF-F2465A9F560A}" destId="{0DCC9954-5477-4827-BB56-01E8CB6C5EB7}" srcOrd="1" destOrd="0" presId="urn:microsoft.com/office/officeart/2005/8/layout/vList5"/>
    <dgm:cxn modelId="{50166A15-2F35-43CE-A749-0862B083C48A}" type="presParOf" srcId="{6CA1C56E-BC65-42E5-87BD-54AD67694CB7}" destId="{906821A2-E2E8-4C7D-8071-21A479A4FA6D}" srcOrd="5" destOrd="0" presId="urn:microsoft.com/office/officeart/2005/8/layout/vList5"/>
    <dgm:cxn modelId="{98E6C2DA-5D21-4D1D-8204-B2AF29DD60C4}" type="presParOf" srcId="{6CA1C56E-BC65-42E5-87BD-54AD67694CB7}" destId="{90E814B0-C5EA-4879-8527-76D32131BA15}" srcOrd="6" destOrd="0" presId="urn:microsoft.com/office/officeart/2005/8/layout/vList5"/>
    <dgm:cxn modelId="{AB7CD090-8799-4F03-881E-457C0BCF91EF}" type="presParOf" srcId="{90E814B0-C5EA-4879-8527-76D32131BA15}" destId="{D90EE059-3141-43A0-A47B-02BCD67A9E49}" srcOrd="0" destOrd="0" presId="urn:microsoft.com/office/officeart/2005/8/layout/vList5"/>
    <dgm:cxn modelId="{88C0E37D-6907-42CC-8F3B-D91A52E025D8}" type="presParOf" srcId="{90E814B0-C5EA-4879-8527-76D32131BA15}" destId="{6BD7444A-971D-4C3D-8BDD-80F0AD50B34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8BBB27-465A-4331-8A52-04BDEFAE79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58B844C-1BD4-424F-AF68-C1852B4FE077}">
      <dgm:prSet phldrT="[Text]"/>
      <dgm:spPr>
        <a:ln>
          <a:noFill/>
        </a:ln>
        <a:effectLst>
          <a:outerShdw blurRad="50800" dist="38100" dir="2700000" algn="tl" rotWithShape="0">
            <a:prstClr val="black">
              <a:alpha val="40000"/>
            </a:prstClr>
          </a:outerShdw>
        </a:effectLst>
      </dgm:spPr>
      <dgm:t>
        <a:bodyPr/>
        <a:lstStyle/>
        <a:p>
          <a:r>
            <a:rPr lang="en-US" b="1" i="1" dirty="0"/>
            <a:t>Strategic/</a:t>
          </a:r>
          <a:br>
            <a:rPr lang="en-US" b="1" i="1" dirty="0"/>
          </a:br>
          <a:r>
            <a:rPr lang="en-US" b="1" i="1" dirty="0"/>
            <a:t>Marketing</a:t>
          </a:r>
          <a:endParaRPr lang="en-US" dirty="0"/>
        </a:p>
      </dgm:t>
    </dgm:pt>
    <dgm:pt modelId="{2CFEE7B6-751D-4C85-BACE-5624366413A9}" type="parTrans" cxnId="{F0589475-2E84-47B2-98A5-2C5D6F4EF24D}">
      <dgm:prSet/>
      <dgm:spPr/>
      <dgm:t>
        <a:bodyPr/>
        <a:lstStyle/>
        <a:p>
          <a:endParaRPr lang="en-US"/>
        </a:p>
      </dgm:t>
    </dgm:pt>
    <dgm:pt modelId="{76180398-00A8-47C9-A21E-AFF4C3A0D888}" type="sibTrans" cxnId="{F0589475-2E84-47B2-98A5-2C5D6F4EF24D}">
      <dgm:prSet/>
      <dgm:spPr/>
      <dgm:t>
        <a:bodyPr/>
        <a:lstStyle/>
        <a:p>
          <a:endParaRPr lang="en-US"/>
        </a:p>
      </dgm:t>
    </dgm:pt>
    <dgm:pt modelId="{C7214941-386E-4ABB-A089-EDD814B085CB}">
      <dgm:prSet phldrT="[Text]"/>
      <dgm:spPr>
        <a:ln>
          <a:noFill/>
        </a:ln>
        <a:effectLst>
          <a:outerShdw blurRad="50800" dist="38100" dir="2700000" algn="tl" rotWithShape="0">
            <a:prstClr val="black">
              <a:alpha val="40000"/>
            </a:prstClr>
          </a:outerShdw>
        </a:effectLst>
      </dgm:spPr>
      <dgm:t>
        <a:bodyPr/>
        <a:lstStyle/>
        <a:p>
          <a:r>
            <a:rPr lang="en-US" b="1" i="1" dirty="0"/>
            <a:t>Fit to Concept</a:t>
          </a:r>
        </a:p>
        <a:p>
          <a:r>
            <a:rPr lang="en-US" b="1" i="1" dirty="0"/>
            <a:t>25%</a:t>
          </a:r>
          <a:endParaRPr lang="en-US" dirty="0"/>
        </a:p>
      </dgm:t>
    </dgm:pt>
    <dgm:pt modelId="{744450C2-6258-422E-9C76-32DE78BAAE7A}" type="parTrans" cxnId="{E49E3C5C-588F-4CAE-B8CD-DCE142C3A056}">
      <dgm:prSet/>
      <dgm:spPr/>
      <dgm:t>
        <a:bodyPr/>
        <a:lstStyle/>
        <a:p>
          <a:endParaRPr lang="en-US"/>
        </a:p>
      </dgm:t>
    </dgm:pt>
    <dgm:pt modelId="{24CDF422-0CF5-4FE5-9049-EB4E30D32C8F}" type="sibTrans" cxnId="{E49E3C5C-588F-4CAE-B8CD-DCE142C3A056}">
      <dgm:prSet/>
      <dgm:spPr/>
      <dgm:t>
        <a:bodyPr/>
        <a:lstStyle/>
        <a:p>
          <a:endParaRPr lang="en-US"/>
        </a:p>
      </dgm:t>
    </dgm:pt>
    <dgm:pt modelId="{143C60AF-A725-4E3E-80C2-EB6CCA0C2A88}">
      <dgm:prSet phldrT="[Text]"/>
      <dgm:spPr>
        <a:solidFill>
          <a:srgbClr val="009DD9"/>
        </a:solidFill>
        <a:ln>
          <a:noFill/>
        </a:ln>
        <a:effectLst>
          <a:outerShdw blurRad="50800" dist="38100" dir="2700000" algn="tl" rotWithShape="0">
            <a:prstClr val="black">
              <a:alpha val="40000"/>
            </a:prstClr>
          </a:outerShdw>
        </a:effectLst>
      </dgm:spPr>
      <dgm:t>
        <a:bodyPr/>
        <a:lstStyle/>
        <a:p>
          <a:r>
            <a:rPr lang="en-US" b="1" i="1" dirty="0"/>
            <a:t>Attribute Evaluations (Aggregate)</a:t>
          </a:r>
        </a:p>
        <a:p>
          <a:r>
            <a:rPr lang="en-US" b="1" i="1" dirty="0"/>
            <a:t>25%</a:t>
          </a:r>
          <a:endParaRPr lang="en-US" dirty="0"/>
        </a:p>
      </dgm:t>
    </dgm:pt>
    <dgm:pt modelId="{E978CBD8-3386-46CD-8D92-16B515FBC95E}" type="parTrans" cxnId="{F414871B-8A2E-45CE-BEF7-4F88D23EA417}">
      <dgm:prSet/>
      <dgm:spPr/>
      <dgm:t>
        <a:bodyPr/>
        <a:lstStyle/>
        <a:p>
          <a:endParaRPr lang="en-US"/>
        </a:p>
      </dgm:t>
    </dgm:pt>
    <dgm:pt modelId="{205132AB-2A2B-48CB-8ADC-B2E96238F587}" type="sibTrans" cxnId="{F414871B-8A2E-45CE-BEF7-4F88D23EA417}">
      <dgm:prSet/>
      <dgm:spPr/>
      <dgm:t>
        <a:bodyPr/>
        <a:lstStyle/>
        <a:p>
          <a:endParaRPr lang="en-US"/>
        </a:p>
      </dgm:t>
    </dgm:pt>
    <dgm:pt modelId="{9DDE4F2A-9D35-413C-A54A-38DA9B50E856}">
      <dgm:prSet phldrT="[Text]"/>
      <dgm:spPr>
        <a:solidFill>
          <a:srgbClr val="10CF9B"/>
        </a:solidFill>
        <a:ln>
          <a:noFill/>
        </a:ln>
        <a:effectLst>
          <a:outerShdw blurRad="50800" dist="38100" dir="2700000" algn="tl" rotWithShape="0">
            <a:prstClr val="black">
              <a:alpha val="40000"/>
            </a:prstClr>
          </a:outerShdw>
        </a:effectLst>
      </dgm:spPr>
      <dgm:t>
        <a:bodyPr/>
        <a:lstStyle/>
        <a:p>
          <a:r>
            <a:rPr lang="en-US" b="1" i="1" dirty="0"/>
            <a:t>Personal Preferences</a:t>
          </a:r>
        </a:p>
        <a:p>
          <a:r>
            <a:rPr lang="en-US" b="1" i="1" dirty="0"/>
            <a:t>15%</a:t>
          </a:r>
          <a:endParaRPr lang="en-US" dirty="0"/>
        </a:p>
      </dgm:t>
    </dgm:pt>
    <dgm:pt modelId="{55F50793-2693-4B7C-9773-2FDD8CBE98A8}" type="parTrans" cxnId="{6F0286A0-AD46-4E2C-A4FF-6150A4642B21}">
      <dgm:prSet/>
      <dgm:spPr/>
      <dgm:t>
        <a:bodyPr/>
        <a:lstStyle/>
        <a:p>
          <a:endParaRPr lang="en-US"/>
        </a:p>
      </dgm:t>
    </dgm:pt>
    <dgm:pt modelId="{5916AB81-E996-4B8D-99E2-FCB6F4F76C19}" type="sibTrans" cxnId="{6F0286A0-AD46-4E2C-A4FF-6150A4642B21}">
      <dgm:prSet/>
      <dgm:spPr/>
      <dgm:t>
        <a:bodyPr/>
        <a:lstStyle/>
        <a:p>
          <a:endParaRPr lang="en-US"/>
        </a:p>
      </dgm:t>
    </dgm:pt>
    <dgm:pt modelId="{E987AE95-0550-4734-9206-2A07B0BDD3CE}">
      <dgm:prSet phldrT="[Text]"/>
      <dgm:spPr>
        <a:solidFill>
          <a:srgbClr val="C8E8BE"/>
        </a:solidFill>
        <a:ln>
          <a:noFill/>
        </a:ln>
        <a:effectLst>
          <a:outerShdw blurRad="50800" dist="38100" dir="2700000" algn="tl" rotWithShape="0">
            <a:prstClr val="black">
              <a:alpha val="40000"/>
            </a:prstClr>
          </a:outerShdw>
        </a:effectLst>
      </dgm:spPr>
      <dgm:t>
        <a:bodyPr/>
        <a:lstStyle/>
        <a:p>
          <a:r>
            <a:rPr lang="en-US" b="1" i="1" dirty="0"/>
            <a:t>Memorability</a:t>
          </a:r>
        </a:p>
        <a:p>
          <a:r>
            <a:rPr lang="en-US" b="1" i="1" dirty="0"/>
            <a:t>5%</a:t>
          </a:r>
          <a:endParaRPr lang="en-US" dirty="0"/>
        </a:p>
      </dgm:t>
    </dgm:pt>
    <dgm:pt modelId="{98B63E04-FE22-4F9D-B74A-9BE9135ED5EC}" type="parTrans" cxnId="{82D18C1E-C7B4-4A77-A815-A18F93F17062}">
      <dgm:prSet/>
      <dgm:spPr/>
      <dgm:t>
        <a:bodyPr/>
        <a:lstStyle/>
        <a:p>
          <a:endParaRPr lang="en-US"/>
        </a:p>
      </dgm:t>
    </dgm:pt>
    <dgm:pt modelId="{44294D0D-A006-4D14-B738-6121E7EC29F3}" type="sibTrans" cxnId="{82D18C1E-C7B4-4A77-A815-A18F93F17062}">
      <dgm:prSet/>
      <dgm:spPr/>
      <dgm:t>
        <a:bodyPr/>
        <a:lstStyle/>
        <a:p>
          <a:endParaRPr lang="en-US"/>
        </a:p>
      </dgm:t>
    </dgm:pt>
    <dgm:pt modelId="{B97B16EA-9EDF-4F1D-884B-6044DED05224}">
      <dgm:prSet phldrT="[Text]"/>
      <dgm:spPr>
        <a:ln>
          <a:noFill/>
        </a:ln>
        <a:effectLst>
          <a:outerShdw blurRad="50800" dist="38100" dir="2700000" algn="tl" rotWithShape="0">
            <a:prstClr val="black">
              <a:alpha val="40000"/>
            </a:prstClr>
          </a:outerShdw>
        </a:effectLst>
      </dgm:spPr>
      <dgm:t>
        <a:bodyPr/>
        <a:lstStyle/>
        <a:p>
          <a:endParaRPr lang="en-US" dirty="0"/>
        </a:p>
      </dgm:t>
    </dgm:pt>
    <dgm:pt modelId="{585ECC7C-BBBB-49CF-A696-B9122E8FD962}" type="parTrans" cxnId="{7D94162E-CD57-4542-A168-619196EC8CB1}">
      <dgm:prSet/>
      <dgm:spPr/>
      <dgm:t>
        <a:bodyPr/>
        <a:lstStyle/>
        <a:p>
          <a:endParaRPr lang="en-US"/>
        </a:p>
      </dgm:t>
    </dgm:pt>
    <dgm:pt modelId="{11B9069C-AE86-43B3-82BD-6A7E3D6A3B93}" type="sibTrans" cxnId="{7D94162E-CD57-4542-A168-619196EC8CB1}">
      <dgm:prSet/>
      <dgm:spPr/>
      <dgm:t>
        <a:bodyPr/>
        <a:lstStyle/>
        <a:p>
          <a:endParaRPr lang="en-US"/>
        </a:p>
      </dgm:t>
    </dgm:pt>
    <dgm:pt modelId="{31016451-5847-4411-AD40-99BFE83F7172}">
      <dgm:prSet phldrT="[Text]"/>
      <dgm:spPr>
        <a:solidFill>
          <a:srgbClr val="0BD0D9"/>
        </a:solidFill>
        <a:ln>
          <a:noFill/>
        </a:ln>
        <a:effectLst>
          <a:outerShdw blurRad="50800" dist="38100" dir="2700000" algn="tl" rotWithShape="0">
            <a:prstClr val="black">
              <a:alpha val="40000"/>
            </a:prstClr>
          </a:outerShdw>
        </a:effectLst>
      </dgm:spPr>
      <dgm:t>
        <a:bodyPr/>
        <a:lstStyle/>
        <a:p>
          <a:r>
            <a:rPr lang="en-US" b="1" dirty="0"/>
            <a:t>Likeability (Like %)</a:t>
          </a:r>
          <a:br>
            <a:rPr lang="en-US" b="1" dirty="0"/>
          </a:br>
          <a:r>
            <a:rPr lang="en-US" b="1" dirty="0"/>
            <a:t>15%</a:t>
          </a:r>
        </a:p>
      </dgm:t>
    </dgm:pt>
    <dgm:pt modelId="{21CE1201-D1CD-4F7F-A4EE-B76F8029B498}" type="parTrans" cxnId="{20581345-98E1-4F34-9D30-6D46C6825BBF}">
      <dgm:prSet/>
      <dgm:spPr/>
      <dgm:t>
        <a:bodyPr/>
        <a:lstStyle/>
        <a:p>
          <a:endParaRPr lang="en-US"/>
        </a:p>
      </dgm:t>
    </dgm:pt>
    <dgm:pt modelId="{4C787134-6DAD-4F7B-98D1-34C888F44A73}" type="sibTrans" cxnId="{20581345-98E1-4F34-9D30-6D46C6825BBF}">
      <dgm:prSet/>
      <dgm:spPr/>
      <dgm:t>
        <a:bodyPr/>
        <a:lstStyle/>
        <a:p>
          <a:endParaRPr lang="en-US"/>
        </a:p>
      </dgm:t>
    </dgm:pt>
    <dgm:pt modelId="{FFBCEEB0-7E5B-4D4B-86FE-4CF5EE0B0A0D}">
      <dgm:prSet phldrT="[Text]"/>
      <dgm:spPr>
        <a:solidFill>
          <a:srgbClr val="7CCA62"/>
        </a:solidFill>
        <a:ln>
          <a:noFill/>
        </a:ln>
        <a:effectLst>
          <a:outerShdw blurRad="50800" dist="38100" dir="2700000" algn="tl" rotWithShape="0">
            <a:prstClr val="black">
              <a:alpha val="40000"/>
            </a:prstClr>
          </a:outerShdw>
        </a:effectLst>
      </dgm:spPr>
      <dgm:t>
        <a:bodyPr/>
        <a:lstStyle/>
        <a:p>
          <a:r>
            <a:rPr lang="en-US" b="1" i="1" dirty="0"/>
            <a:t>Innovation</a:t>
          </a:r>
        </a:p>
        <a:p>
          <a:r>
            <a:rPr lang="en-US" b="1" i="1" dirty="0"/>
            <a:t>10%</a:t>
          </a:r>
          <a:endParaRPr lang="en-US" dirty="0"/>
        </a:p>
      </dgm:t>
    </dgm:pt>
    <dgm:pt modelId="{41AB8A53-529C-4086-8E84-68CC7199F489}" type="parTrans" cxnId="{B681F41A-4685-40A0-B83E-9B78A892C13F}">
      <dgm:prSet/>
      <dgm:spPr/>
      <dgm:t>
        <a:bodyPr/>
        <a:lstStyle/>
        <a:p>
          <a:endParaRPr lang="en-US"/>
        </a:p>
      </dgm:t>
    </dgm:pt>
    <dgm:pt modelId="{0ACA625B-D8CA-4B74-8F00-C7F82F90306C}" type="sibTrans" cxnId="{B681F41A-4685-40A0-B83E-9B78A892C13F}">
      <dgm:prSet/>
      <dgm:spPr/>
      <dgm:t>
        <a:bodyPr/>
        <a:lstStyle/>
        <a:p>
          <a:endParaRPr lang="en-US"/>
        </a:p>
      </dgm:t>
    </dgm:pt>
    <dgm:pt modelId="{6F5DC3FB-7CC8-4D51-A949-BA3D12077E9A}">
      <dgm:prSet phldrT="[Text]"/>
      <dgm:spPr>
        <a:solidFill>
          <a:srgbClr val="CFDE9E"/>
        </a:solidFill>
        <a:ln>
          <a:noFill/>
        </a:ln>
        <a:effectLst>
          <a:outerShdw blurRad="50800" dist="38100" dir="2700000" algn="tl" rotWithShape="0">
            <a:prstClr val="black">
              <a:alpha val="40000"/>
            </a:prstClr>
          </a:outerShdw>
        </a:effectLst>
      </dgm:spPr>
      <dgm:t>
        <a:bodyPr/>
        <a:lstStyle/>
        <a:p>
          <a:r>
            <a:rPr lang="en-US" b="1" i="1" dirty="0"/>
            <a:t>Initial Recall</a:t>
          </a:r>
        </a:p>
        <a:p>
          <a:r>
            <a:rPr lang="en-US" b="1" i="1" dirty="0"/>
            <a:t>5%</a:t>
          </a:r>
          <a:endParaRPr lang="en-US" dirty="0"/>
        </a:p>
      </dgm:t>
    </dgm:pt>
    <dgm:pt modelId="{A248C384-2EFE-4A28-B1AB-E19A1EC91B37}" type="parTrans" cxnId="{13513FA7-2467-4FD6-9040-19BFF1468D9B}">
      <dgm:prSet/>
      <dgm:spPr/>
      <dgm:t>
        <a:bodyPr/>
        <a:lstStyle/>
        <a:p>
          <a:endParaRPr lang="en-US"/>
        </a:p>
      </dgm:t>
    </dgm:pt>
    <dgm:pt modelId="{83BDF8DB-6767-4BDF-B39D-435DB597F9EA}" type="sibTrans" cxnId="{13513FA7-2467-4FD6-9040-19BFF1468D9B}">
      <dgm:prSet/>
      <dgm:spPr/>
      <dgm:t>
        <a:bodyPr/>
        <a:lstStyle/>
        <a:p>
          <a:endParaRPr lang="en-US"/>
        </a:p>
      </dgm:t>
    </dgm:pt>
    <dgm:pt modelId="{43171B04-1034-4A9F-982A-FB5B759B7B28}" type="pres">
      <dgm:prSet presAssocID="{648BBB27-465A-4331-8A52-04BDEFAE7993}" presName="Name0" presStyleCnt="0">
        <dgm:presLayoutVars>
          <dgm:chMax val="1"/>
          <dgm:dir/>
          <dgm:animLvl val="ctr"/>
          <dgm:resizeHandles val="exact"/>
        </dgm:presLayoutVars>
      </dgm:prSet>
      <dgm:spPr/>
    </dgm:pt>
    <dgm:pt modelId="{40447545-A249-4962-9E4A-E39F1A11FA9D}" type="pres">
      <dgm:prSet presAssocID="{D58B844C-1BD4-424F-AF68-C1852B4FE077}" presName="centerShape" presStyleLbl="node0" presStyleIdx="0" presStyleCnt="1"/>
      <dgm:spPr/>
    </dgm:pt>
    <dgm:pt modelId="{940F1226-2022-4673-95AF-24832A6975E2}" type="pres">
      <dgm:prSet presAssocID="{C7214941-386E-4ABB-A089-EDD814B085CB}" presName="node" presStyleLbl="node1" presStyleIdx="0" presStyleCnt="7">
        <dgm:presLayoutVars>
          <dgm:bulletEnabled val="1"/>
        </dgm:presLayoutVars>
      </dgm:prSet>
      <dgm:spPr/>
    </dgm:pt>
    <dgm:pt modelId="{BD366972-65DE-4410-9D10-D32230B3E867}" type="pres">
      <dgm:prSet presAssocID="{C7214941-386E-4ABB-A089-EDD814B085CB}" presName="dummy" presStyleCnt="0"/>
      <dgm:spPr/>
    </dgm:pt>
    <dgm:pt modelId="{9BB7638E-ACD5-4AD1-8338-79A7BA9589DA}" type="pres">
      <dgm:prSet presAssocID="{24CDF422-0CF5-4FE5-9049-EB4E30D32C8F}" presName="sibTrans" presStyleLbl="sibTrans2D1" presStyleIdx="0" presStyleCnt="7"/>
      <dgm:spPr/>
    </dgm:pt>
    <dgm:pt modelId="{B82E234B-5836-4147-9FAB-E4EAF709B99E}" type="pres">
      <dgm:prSet presAssocID="{143C60AF-A725-4E3E-80C2-EB6CCA0C2A88}" presName="node" presStyleLbl="node1" presStyleIdx="1" presStyleCnt="7">
        <dgm:presLayoutVars>
          <dgm:bulletEnabled val="1"/>
        </dgm:presLayoutVars>
      </dgm:prSet>
      <dgm:spPr/>
    </dgm:pt>
    <dgm:pt modelId="{33B7C469-E69F-4E7A-A2A1-76AA6F2472EC}" type="pres">
      <dgm:prSet presAssocID="{143C60AF-A725-4E3E-80C2-EB6CCA0C2A88}" presName="dummy" presStyleCnt="0"/>
      <dgm:spPr/>
    </dgm:pt>
    <dgm:pt modelId="{538F547F-90C2-4903-95FF-B3DDFB150733}" type="pres">
      <dgm:prSet presAssocID="{205132AB-2A2B-48CB-8ADC-B2E96238F587}" presName="sibTrans" presStyleLbl="sibTrans2D1" presStyleIdx="1" presStyleCnt="7"/>
      <dgm:spPr/>
    </dgm:pt>
    <dgm:pt modelId="{1985ADC8-22FE-4584-A7ED-80DF48F01DE9}" type="pres">
      <dgm:prSet presAssocID="{31016451-5847-4411-AD40-99BFE83F7172}" presName="node" presStyleLbl="node1" presStyleIdx="2" presStyleCnt="7">
        <dgm:presLayoutVars>
          <dgm:bulletEnabled val="1"/>
        </dgm:presLayoutVars>
      </dgm:prSet>
      <dgm:spPr/>
    </dgm:pt>
    <dgm:pt modelId="{2E1A40AA-6097-4EC2-A49D-A20FD06696E7}" type="pres">
      <dgm:prSet presAssocID="{31016451-5847-4411-AD40-99BFE83F7172}" presName="dummy" presStyleCnt="0"/>
      <dgm:spPr/>
    </dgm:pt>
    <dgm:pt modelId="{7A456079-A3D3-4C01-A8E7-5F641982816A}" type="pres">
      <dgm:prSet presAssocID="{4C787134-6DAD-4F7B-98D1-34C888F44A73}" presName="sibTrans" presStyleLbl="sibTrans2D1" presStyleIdx="2" presStyleCnt="7"/>
      <dgm:spPr/>
    </dgm:pt>
    <dgm:pt modelId="{763DEA63-B9DB-4AD3-B7CE-4D293A2E8DDF}" type="pres">
      <dgm:prSet presAssocID="{9DDE4F2A-9D35-413C-A54A-38DA9B50E856}" presName="node" presStyleLbl="node1" presStyleIdx="3" presStyleCnt="7">
        <dgm:presLayoutVars>
          <dgm:bulletEnabled val="1"/>
        </dgm:presLayoutVars>
      </dgm:prSet>
      <dgm:spPr/>
    </dgm:pt>
    <dgm:pt modelId="{919A7942-5052-4380-92FD-D9EF30500EB7}" type="pres">
      <dgm:prSet presAssocID="{9DDE4F2A-9D35-413C-A54A-38DA9B50E856}" presName="dummy" presStyleCnt="0"/>
      <dgm:spPr/>
    </dgm:pt>
    <dgm:pt modelId="{A96FFA6A-BE44-422B-90F7-7B6DC0BB3669}" type="pres">
      <dgm:prSet presAssocID="{5916AB81-E996-4B8D-99E2-FCB6F4F76C19}" presName="sibTrans" presStyleLbl="sibTrans2D1" presStyleIdx="3" presStyleCnt="7"/>
      <dgm:spPr/>
    </dgm:pt>
    <dgm:pt modelId="{2CF67C63-9C97-4FF2-9BEF-2B661E89031F}" type="pres">
      <dgm:prSet presAssocID="{FFBCEEB0-7E5B-4D4B-86FE-4CF5EE0B0A0D}" presName="node" presStyleLbl="node1" presStyleIdx="4" presStyleCnt="7">
        <dgm:presLayoutVars>
          <dgm:bulletEnabled val="1"/>
        </dgm:presLayoutVars>
      </dgm:prSet>
      <dgm:spPr/>
    </dgm:pt>
    <dgm:pt modelId="{ED8DCDC1-F37D-4E9A-AC24-BD998F720136}" type="pres">
      <dgm:prSet presAssocID="{FFBCEEB0-7E5B-4D4B-86FE-4CF5EE0B0A0D}" presName="dummy" presStyleCnt="0"/>
      <dgm:spPr/>
    </dgm:pt>
    <dgm:pt modelId="{0E0127E2-3F76-43D2-B1B2-7DB88A274A90}" type="pres">
      <dgm:prSet presAssocID="{0ACA625B-D8CA-4B74-8F00-C7F82F90306C}" presName="sibTrans" presStyleLbl="sibTrans2D1" presStyleIdx="4" presStyleCnt="7"/>
      <dgm:spPr/>
    </dgm:pt>
    <dgm:pt modelId="{50D32C93-CDF4-4CE9-BAB9-4042D6F029B1}" type="pres">
      <dgm:prSet presAssocID="{6F5DC3FB-7CC8-4D51-A949-BA3D12077E9A}" presName="node" presStyleLbl="node1" presStyleIdx="5" presStyleCnt="7">
        <dgm:presLayoutVars>
          <dgm:bulletEnabled val="1"/>
        </dgm:presLayoutVars>
      </dgm:prSet>
      <dgm:spPr/>
    </dgm:pt>
    <dgm:pt modelId="{4FF40466-1F19-4E88-A602-56C8DF3CA827}" type="pres">
      <dgm:prSet presAssocID="{6F5DC3FB-7CC8-4D51-A949-BA3D12077E9A}" presName="dummy" presStyleCnt="0"/>
      <dgm:spPr/>
    </dgm:pt>
    <dgm:pt modelId="{D2D24C32-6D65-4A0D-B584-CD475242C7DE}" type="pres">
      <dgm:prSet presAssocID="{83BDF8DB-6767-4BDF-B39D-435DB597F9EA}" presName="sibTrans" presStyleLbl="sibTrans2D1" presStyleIdx="5" presStyleCnt="7"/>
      <dgm:spPr/>
    </dgm:pt>
    <dgm:pt modelId="{CC82A852-BC50-4913-ACF5-524A4F9BA455}" type="pres">
      <dgm:prSet presAssocID="{E987AE95-0550-4734-9206-2A07B0BDD3CE}" presName="node" presStyleLbl="node1" presStyleIdx="6" presStyleCnt="7">
        <dgm:presLayoutVars>
          <dgm:bulletEnabled val="1"/>
        </dgm:presLayoutVars>
      </dgm:prSet>
      <dgm:spPr/>
    </dgm:pt>
    <dgm:pt modelId="{17427EAC-B9EF-41F6-8110-E8D9CD7F2C49}" type="pres">
      <dgm:prSet presAssocID="{E987AE95-0550-4734-9206-2A07B0BDD3CE}" presName="dummy" presStyleCnt="0"/>
      <dgm:spPr/>
    </dgm:pt>
    <dgm:pt modelId="{E4BF533C-2F62-456F-BCEC-502C24F766FF}" type="pres">
      <dgm:prSet presAssocID="{44294D0D-A006-4D14-B738-6121E7EC29F3}" presName="sibTrans" presStyleLbl="sibTrans2D1" presStyleIdx="6" presStyleCnt="7"/>
      <dgm:spPr/>
    </dgm:pt>
  </dgm:ptLst>
  <dgm:cxnLst>
    <dgm:cxn modelId="{B681F41A-4685-40A0-B83E-9B78A892C13F}" srcId="{D58B844C-1BD4-424F-AF68-C1852B4FE077}" destId="{FFBCEEB0-7E5B-4D4B-86FE-4CF5EE0B0A0D}" srcOrd="4" destOrd="0" parTransId="{41AB8A53-529C-4086-8E84-68CC7199F489}" sibTransId="{0ACA625B-D8CA-4B74-8F00-C7F82F90306C}"/>
    <dgm:cxn modelId="{F414871B-8A2E-45CE-BEF7-4F88D23EA417}" srcId="{D58B844C-1BD4-424F-AF68-C1852B4FE077}" destId="{143C60AF-A725-4E3E-80C2-EB6CCA0C2A88}" srcOrd="1" destOrd="0" parTransId="{E978CBD8-3386-46CD-8D92-16B515FBC95E}" sibTransId="{205132AB-2A2B-48CB-8ADC-B2E96238F587}"/>
    <dgm:cxn modelId="{82D18C1E-C7B4-4A77-A815-A18F93F17062}" srcId="{D58B844C-1BD4-424F-AF68-C1852B4FE077}" destId="{E987AE95-0550-4734-9206-2A07B0BDD3CE}" srcOrd="6" destOrd="0" parTransId="{98B63E04-FE22-4F9D-B74A-9BE9135ED5EC}" sibTransId="{44294D0D-A006-4D14-B738-6121E7EC29F3}"/>
    <dgm:cxn modelId="{7D94162E-CD57-4542-A168-619196EC8CB1}" srcId="{648BBB27-465A-4331-8A52-04BDEFAE7993}" destId="{B97B16EA-9EDF-4F1D-884B-6044DED05224}" srcOrd="1" destOrd="0" parTransId="{585ECC7C-BBBB-49CF-A696-B9122E8FD962}" sibTransId="{11B9069C-AE86-43B3-82BD-6A7E3D6A3B93}"/>
    <dgm:cxn modelId="{94DC6A3E-67F5-417D-91E0-F9A42BC445E4}" type="presOf" srcId="{24CDF422-0CF5-4FE5-9049-EB4E30D32C8F}" destId="{9BB7638E-ACD5-4AD1-8338-79A7BA9589DA}" srcOrd="0" destOrd="0" presId="urn:microsoft.com/office/officeart/2005/8/layout/radial6"/>
    <dgm:cxn modelId="{E49E3C5C-588F-4CAE-B8CD-DCE142C3A056}" srcId="{D58B844C-1BD4-424F-AF68-C1852B4FE077}" destId="{C7214941-386E-4ABB-A089-EDD814B085CB}" srcOrd="0" destOrd="0" parTransId="{744450C2-6258-422E-9C76-32DE78BAAE7A}" sibTransId="{24CDF422-0CF5-4FE5-9049-EB4E30D32C8F}"/>
    <dgm:cxn modelId="{55029942-18E2-4455-B812-E412EC2D42BD}" type="presOf" srcId="{83BDF8DB-6767-4BDF-B39D-435DB597F9EA}" destId="{D2D24C32-6D65-4A0D-B584-CD475242C7DE}" srcOrd="0" destOrd="0" presId="urn:microsoft.com/office/officeart/2005/8/layout/radial6"/>
    <dgm:cxn modelId="{20581345-98E1-4F34-9D30-6D46C6825BBF}" srcId="{D58B844C-1BD4-424F-AF68-C1852B4FE077}" destId="{31016451-5847-4411-AD40-99BFE83F7172}" srcOrd="2" destOrd="0" parTransId="{21CE1201-D1CD-4F7F-A4EE-B76F8029B498}" sibTransId="{4C787134-6DAD-4F7B-98D1-34C888F44A73}"/>
    <dgm:cxn modelId="{CBEBFD65-4832-44A4-8913-A8D7C60E91DB}" type="presOf" srcId="{FFBCEEB0-7E5B-4D4B-86FE-4CF5EE0B0A0D}" destId="{2CF67C63-9C97-4FF2-9BEF-2B661E89031F}" srcOrd="0" destOrd="0" presId="urn:microsoft.com/office/officeart/2005/8/layout/radial6"/>
    <dgm:cxn modelId="{F0589475-2E84-47B2-98A5-2C5D6F4EF24D}" srcId="{648BBB27-465A-4331-8A52-04BDEFAE7993}" destId="{D58B844C-1BD4-424F-AF68-C1852B4FE077}" srcOrd="0" destOrd="0" parTransId="{2CFEE7B6-751D-4C85-BACE-5624366413A9}" sibTransId="{76180398-00A8-47C9-A21E-AFF4C3A0D888}"/>
    <dgm:cxn modelId="{D54D348B-0958-4130-B6EE-345B6F4DCA5B}" type="presOf" srcId="{0ACA625B-D8CA-4B74-8F00-C7F82F90306C}" destId="{0E0127E2-3F76-43D2-B1B2-7DB88A274A90}" srcOrd="0" destOrd="0" presId="urn:microsoft.com/office/officeart/2005/8/layout/radial6"/>
    <dgm:cxn modelId="{6F0286A0-AD46-4E2C-A4FF-6150A4642B21}" srcId="{D58B844C-1BD4-424F-AF68-C1852B4FE077}" destId="{9DDE4F2A-9D35-413C-A54A-38DA9B50E856}" srcOrd="3" destOrd="0" parTransId="{55F50793-2693-4B7C-9773-2FDD8CBE98A8}" sibTransId="{5916AB81-E996-4B8D-99E2-FCB6F4F76C19}"/>
    <dgm:cxn modelId="{39C8BCA4-913A-4A08-A700-C983FF319B70}" type="presOf" srcId="{44294D0D-A006-4D14-B738-6121E7EC29F3}" destId="{E4BF533C-2F62-456F-BCEC-502C24F766FF}" srcOrd="0" destOrd="0" presId="urn:microsoft.com/office/officeart/2005/8/layout/radial6"/>
    <dgm:cxn modelId="{13513FA7-2467-4FD6-9040-19BFF1468D9B}" srcId="{D58B844C-1BD4-424F-AF68-C1852B4FE077}" destId="{6F5DC3FB-7CC8-4D51-A949-BA3D12077E9A}" srcOrd="5" destOrd="0" parTransId="{A248C384-2EFE-4A28-B1AB-E19A1EC91B37}" sibTransId="{83BDF8DB-6767-4BDF-B39D-435DB597F9EA}"/>
    <dgm:cxn modelId="{AE9C43AB-9772-4F2F-B5D4-DED55DBDAB66}" type="presOf" srcId="{143C60AF-A725-4E3E-80C2-EB6CCA0C2A88}" destId="{B82E234B-5836-4147-9FAB-E4EAF709B99E}" srcOrd="0" destOrd="0" presId="urn:microsoft.com/office/officeart/2005/8/layout/radial6"/>
    <dgm:cxn modelId="{2A049DAE-098F-4FFE-A7A2-6B20E80523D6}" type="presOf" srcId="{E987AE95-0550-4734-9206-2A07B0BDD3CE}" destId="{CC82A852-BC50-4913-ACF5-524A4F9BA455}" srcOrd="0" destOrd="0" presId="urn:microsoft.com/office/officeart/2005/8/layout/radial6"/>
    <dgm:cxn modelId="{387FA7BA-3798-4F90-9C7E-F04C89861204}" type="presOf" srcId="{9DDE4F2A-9D35-413C-A54A-38DA9B50E856}" destId="{763DEA63-B9DB-4AD3-B7CE-4D293A2E8DDF}" srcOrd="0" destOrd="0" presId="urn:microsoft.com/office/officeart/2005/8/layout/radial6"/>
    <dgm:cxn modelId="{E3A054D3-E76F-41F4-AB8D-4BAA0D35AF2E}" type="presOf" srcId="{205132AB-2A2B-48CB-8ADC-B2E96238F587}" destId="{538F547F-90C2-4903-95FF-B3DDFB150733}" srcOrd="0" destOrd="0" presId="urn:microsoft.com/office/officeart/2005/8/layout/radial6"/>
    <dgm:cxn modelId="{172E16DD-64EC-459A-A0D0-D0BEE640D1A6}" type="presOf" srcId="{C7214941-386E-4ABB-A089-EDD814B085CB}" destId="{940F1226-2022-4673-95AF-24832A6975E2}" srcOrd="0" destOrd="0" presId="urn:microsoft.com/office/officeart/2005/8/layout/radial6"/>
    <dgm:cxn modelId="{2ADC1CE0-4ECF-42F8-A15E-5ADCBF408779}" type="presOf" srcId="{648BBB27-465A-4331-8A52-04BDEFAE7993}" destId="{43171B04-1034-4A9F-982A-FB5B759B7B28}" srcOrd="0" destOrd="0" presId="urn:microsoft.com/office/officeart/2005/8/layout/radial6"/>
    <dgm:cxn modelId="{3ED9DFE6-D842-4D9F-BDED-468D11769EEF}" type="presOf" srcId="{4C787134-6DAD-4F7B-98D1-34C888F44A73}" destId="{7A456079-A3D3-4C01-A8E7-5F641982816A}" srcOrd="0" destOrd="0" presId="urn:microsoft.com/office/officeart/2005/8/layout/radial6"/>
    <dgm:cxn modelId="{BFC66EE7-1CA8-457C-A345-93811F00CE2B}" type="presOf" srcId="{31016451-5847-4411-AD40-99BFE83F7172}" destId="{1985ADC8-22FE-4584-A7ED-80DF48F01DE9}" srcOrd="0" destOrd="0" presId="urn:microsoft.com/office/officeart/2005/8/layout/radial6"/>
    <dgm:cxn modelId="{C032D0EC-CF12-4D15-8CEC-4B4D8210783D}" type="presOf" srcId="{6F5DC3FB-7CC8-4D51-A949-BA3D12077E9A}" destId="{50D32C93-CDF4-4CE9-BAB9-4042D6F029B1}" srcOrd="0" destOrd="0" presId="urn:microsoft.com/office/officeart/2005/8/layout/radial6"/>
    <dgm:cxn modelId="{31BCA6F3-3E3A-4A20-91DA-8123813EC673}" type="presOf" srcId="{D58B844C-1BD4-424F-AF68-C1852B4FE077}" destId="{40447545-A249-4962-9E4A-E39F1A11FA9D}" srcOrd="0" destOrd="0" presId="urn:microsoft.com/office/officeart/2005/8/layout/radial6"/>
    <dgm:cxn modelId="{E63382F9-CA81-4860-A010-7296403E23D4}" type="presOf" srcId="{5916AB81-E996-4B8D-99E2-FCB6F4F76C19}" destId="{A96FFA6A-BE44-422B-90F7-7B6DC0BB3669}" srcOrd="0" destOrd="0" presId="urn:microsoft.com/office/officeart/2005/8/layout/radial6"/>
    <dgm:cxn modelId="{D76E71DC-3A70-4E18-83D9-AE5A95E2716B}" type="presParOf" srcId="{43171B04-1034-4A9F-982A-FB5B759B7B28}" destId="{40447545-A249-4962-9E4A-E39F1A11FA9D}" srcOrd="0" destOrd="0" presId="urn:microsoft.com/office/officeart/2005/8/layout/radial6"/>
    <dgm:cxn modelId="{BD7517FF-A423-4E98-A49B-78012F078EB1}" type="presParOf" srcId="{43171B04-1034-4A9F-982A-FB5B759B7B28}" destId="{940F1226-2022-4673-95AF-24832A6975E2}" srcOrd="1" destOrd="0" presId="urn:microsoft.com/office/officeart/2005/8/layout/radial6"/>
    <dgm:cxn modelId="{99E71886-7785-4DBF-B135-4FBC7DE16B28}" type="presParOf" srcId="{43171B04-1034-4A9F-982A-FB5B759B7B28}" destId="{BD366972-65DE-4410-9D10-D32230B3E867}" srcOrd="2" destOrd="0" presId="urn:microsoft.com/office/officeart/2005/8/layout/radial6"/>
    <dgm:cxn modelId="{9E0D4A7E-096C-40A9-96ED-6CB87CAC290F}" type="presParOf" srcId="{43171B04-1034-4A9F-982A-FB5B759B7B28}" destId="{9BB7638E-ACD5-4AD1-8338-79A7BA9589DA}" srcOrd="3" destOrd="0" presId="urn:microsoft.com/office/officeart/2005/8/layout/radial6"/>
    <dgm:cxn modelId="{17640777-5478-4DCE-A528-94BE5B9CBC94}" type="presParOf" srcId="{43171B04-1034-4A9F-982A-FB5B759B7B28}" destId="{B82E234B-5836-4147-9FAB-E4EAF709B99E}" srcOrd="4" destOrd="0" presId="urn:microsoft.com/office/officeart/2005/8/layout/radial6"/>
    <dgm:cxn modelId="{BEF539E3-E243-46B4-B1C4-2976D60313C7}" type="presParOf" srcId="{43171B04-1034-4A9F-982A-FB5B759B7B28}" destId="{33B7C469-E69F-4E7A-A2A1-76AA6F2472EC}" srcOrd="5" destOrd="0" presId="urn:microsoft.com/office/officeart/2005/8/layout/radial6"/>
    <dgm:cxn modelId="{231AF7E6-FD57-46A4-B0D2-DB6996E2FCDD}" type="presParOf" srcId="{43171B04-1034-4A9F-982A-FB5B759B7B28}" destId="{538F547F-90C2-4903-95FF-B3DDFB150733}" srcOrd="6" destOrd="0" presId="urn:microsoft.com/office/officeart/2005/8/layout/radial6"/>
    <dgm:cxn modelId="{DE35D571-D7FF-46A1-AEA7-629F8A4602E3}" type="presParOf" srcId="{43171B04-1034-4A9F-982A-FB5B759B7B28}" destId="{1985ADC8-22FE-4584-A7ED-80DF48F01DE9}" srcOrd="7" destOrd="0" presId="urn:microsoft.com/office/officeart/2005/8/layout/radial6"/>
    <dgm:cxn modelId="{C689512E-B4CA-41BD-9998-6D263CFBC331}" type="presParOf" srcId="{43171B04-1034-4A9F-982A-FB5B759B7B28}" destId="{2E1A40AA-6097-4EC2-A49D-A20FD06696E7}" srcOrd="8" destOrd="0" presId="urn:microsoft.com/office/officeart/2005/8/layout/radial6"/>
    <dgm:cxn modelId="{010ED4D0-269E-4CDF-AF8F-D0554E89234E}" type="presParOf" srcId="{43171B04-1034-4A9F-982A-FB5B759B7B28}" destId="{7A456079-A3D3-4C01-A8E7-5F641982816A}" srcOrd="9" destOrd="0" presId="urn:microsoft.com/office/officeart/2005/8/layout/radial6"/>
    <dgm:cxn modelId="{9EE92B62-0350-49F0-AF4A-88856BFA284E}" type="presParOf" srcId="{43171B04-1034-4A9F-982A-FB5B759B7B28}" destId="{763DEA63-B9DB-4AD3-B7CE-4D293A2E8DDF}" srcOrd="10" destOrd="0" presId="urn:microsoft.com/office/officeart/2005/8/layout/radial6"/>
    <dgm:cxn modelId="{0EDC53D4-11BF-481F-8E72-096442349D41}" type="presParOf" srcId="{43171B04-1034-4A9F-982A-FB5B759B7B28}" destId="{919A7942-5052-4380-92FD-D9EF30500EB7}" srcOrd="11" destOrd="0" presId="urn:microsoft.com/office/officeart/2005/8/layout/radial6"/>
    <dgm:cxn modelId="{D61D07DE-B426-4911-88F3-C4FD938889C8}" type="presParOf" srcId="{43171B04-1034-4A9F-982A-FB5B759B7B28}" destId="{A96FFA6A-BE44-422B-90F7-7B6DC0BB3669}" srcOrd="12" destOrd="0" presId="urn:microsoft.com/office/officeart/2005/8/layout/radial6"/>
    <dgm:cxn modelId="{3B8735AA-9F12-469E-B3BC-46D4993C2098}" type="presParOf" srcId="{43171B04-1034-4A9F-982A-FB5B759B7B28}" destId="{2CF67C63-9C97-4FF2-9BEF-2B661E89031F}" srcOrd="13" destOrd="0" presId="urn:microsoft.com/office/officeart/2005/8/layout/radial6"/>
    <dgm:cxn modelId="{ADDC3001-1C05-4B3B-80B4-424E14A8481B}" type="presParOf" srcId="{43171B04-1034-4A9F-982A-FB5B759B7B28}" destId="{ED8DCDC1-F37D-4E9A-AC24-BD998F720136}" srcOrd="14" destOrd="0" presId="urn:microsoft.com/office/officeart/2005/8/layout/radial6"/>
    <dgm:cxn modelId="{3898B44E-3982-4299-A29D-FE1587B050B3}" type="presParOf" srcId="{43171B04-1034-4A9F-982A-FB5B759B7B28}" destId="{0E0127E2-3F76-43D2-B1B2-7DB88A274A90}" srcOrd="15" destOrd="0" presId="urn:microsoft.com/office/officeart/2005/8/layout/radial6"/>
    <dgm:cxn modelId="{79BB5830-F276-495D-84C4-8A92B1812AFB}" type="presParOf" srcId="{43171B04-1034-4A9F-982A-FB5B759B7B28}" destId="{50D32C93-CDF4-4CE9-BAB9-4042D6F029B1}" srcOrd="16" destOrd="0" presId="urn:microsoft.com/office/officeart/2005/8/layout/radial6"/>
    <dgm:cxn modelId="{F1035F9A-4AF3-40F8-A65E-F33EE05DA33F}" type="presParOf" srcId="{43171B04-1034-4A9F-982A-FB5B759B7B28}" destId="{4FF40466-1F19-4E88-A602-56C8DF3CA827}" srcOrd="17" destOrd="0" presId="urn:microsoft.com/office/officeart/2005/8/layout/radial6"/>
    <dgm:cxn modelId="{F84656C7-BFDB-4AF5-8C7D-0701863F389B}" type="presParOf" srcId="{43171B04-1034-4A9F-982A-FB5B759B7B28}" destId="{D2D24C32-6D65-4A0D-B584-CD475242C7DE}" srcOrd="18" destOrd="0" presId="urn:microsoft.com/office/officeart/2005/8/layout/radial6"/>
    <dgm:cxn modelId="{93956016-9ACE-4037-ADDE-23A0F42E5277}" type="presParOf" srcId="{43171B04-1034-4A9F-982A-FB5B759B7B28}" destId="{CC82A852-BC50-4913-ACF5-524A4F9BA455}" srcOrd="19" destOrd="0" presId="urn:microsoft.com/office/officeart/2005/8/layout/radial6"/>
    <dgm:cxn modelId="{9CB7E235-2DF8-4186-BE97-59D3B4B91506}" type="presParOf" srcId="{43171B04-1034-4A9F-982A-FB5B759B7B28}" destId="{17427EAC-B9EF-41F6-8110-E8D9CD7F2C49}" srcOrd="20" destOrd="0" presId="urn:microsoft.com/office/officeart/2005/8/layout/radial6"/>
    <dgm:cxn modelId="{E30D1C98-7ED7-4271-B182-6B9EF4F11F68}" type="presParOf" srcId="{43171B04-1034-4A9F-982A-FB5B759B7B28}" destId="{E4BF533C-2F62-456F-BCEC-502C24F766FF}" srcOrd="21" destOrd="0" presId="urn:microsoft.com/office/officeart/2005/8/layout/radial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4.46</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Personal Preferences</a:t>
          </a:r>
          <a:br>
            <a:rPr lang="en-US" sz="800" i="1" dirty="0">
              <a:solidFill>
                <a:schemeClr val="bg1"/>
              </a:solidFill>
              <a:latin typeface="+mn-lt"/>
            </a:rPr>
          </a:br>
          <a:r>
            <a:rPr lang="en-US" sz="800" i="1" dirty="0">
              <a:solidFill>
                <a:schemeClr val="bg1"/>
              </a:solidFill>
              <a:latin typeface="+mn-lt"/>
            </a:rPr>
            <a:t>4.31</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FB22F2E3-D6D7-49C3-B84B-1925B03A797E}">
      <dgm:prSet phldrT="[Text]" custT="1"/>
      <dgm:spPr>
        <a:solidFill>
          <a:srgbClr val="2B51A5"/>
        </a:solidFill>
      </dgm:spPr>
      <dgm:t>
        <a:bodyPr/>
        <a:lstStyle/>
        <a:p>
          <a:r>
            <a:rPr lang="en-US" sz="800" i="1" dirty="0">
              <a:solidFill>
                <a:schemeClr val="bg1"/>
              </a:solidFill>
              <a:latin typeface="+mn-lt"/>
            </a:rPr>
            <a:t>Memorability</a:t>
          </a:r>
          <a:br>
            <a:rPr lang="en-US" sz="800" i="1" dirty="0">
              <a:solidFill>
                <a:schemeClr val="bg1"/>
              </a:solidFill>
              <a:latin typeface="+mn-lt"/>
            </a:rPr>
          </a:br>
          <a:r>
            <a:rPr lang="en-US" sz="800" i="1" dirty="0">
              <a:solidFill>
                <a:schemeClr val="bg1"/>
              </a:solidFill>
              <a:latin typeface="+mn-lt"/>
            </a:rPr>
            <a:t>25.1%</a:t>
          </a:r>
          <a:endParaRPr lang="en-US" sz="800" i="1" dirty="0">
            <a:solidFill>
              <a:schemeClr val="bg1"/>
            </a:solidFill>
          </a:endParaRPr>
        </a:p>
      </dgm:t>
    </dgm:pt>
    <dgm:pt modelId="{E43A787A-3458-4E4B-8A69-B1216508D296}" type="parTrans" cxnId="{E1657D17-74A7-4077-9924-8B20FFA5D9D5}">
      <dgm:prSet/>
      <dgm:spPr/>
      <dgm:t>
        <a:bodyPr/>
        <a:lstStyle/>
        <a:p>
          <a:endParaRPr lang="en-US"/>
        </a:p>
      </dgm:t>
    </dgm:pt>
    <dgm:pt modelId="{3CBFA6B0-DC40-465C-9BD7-66B29013B289}" type="sibTrans" cxnId="{E1657D17-74A7-4077-9924-8B20FFA5D9D5}">
      <dgm:prSet/>
      <dgm:spPr/>
      <dgm:t>
        <a:bodyPr/>
        <a:lstStyle/>
        <a:p>
          <a:endParaRPr lang="en-US"/>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3">
        <dgm:presLayoutVars>
          <dgm:bulletEnabled val="1"/>
        </dgm:presLayoutVars>
      </dgm:prSet>
      <dgm:spPr/>
    </dgm:pt>
    <dgm:pt modelId="{B23F2612-15E7-4581-B7D9-660FA4C60510}" type="pres">
      <dgm:prSet presAssocID="{87E218F5-9D41-44D9-B705-9F36705BBBAC}" presName="sibTrans" presStyleCnt="0"/>
      <dgm:spPr/>
    </dgm:pt>
    <dgm:pt modelId="{25360F9D-BF08-455F-AFAE-2E1A1EDE87C6}" type="pres">
      <dgm:prSet presAssocID="{FB22F2E3-D6D7-49C3-B84B-1925B03A797E}" presName="node" presStyleLbl="alignAccFollowNode1" presStyleIdx="1" presStyleCnt="3">
        <dgm:presLayoutVars>
          <dgm:bulletEnabled val="1"/>
        </dgm:presLayoutVars>
      </dgm:prSet>
      <dgm:spPr/>
    </dgm:pt>
    <dgm:pt modelId="{83F052C3-CC5E-48B9-A16A-2210D5F813DD}" type="pres">
      <dgm:prSet presAssocID="{3CBFA6B0-DC40-465C-9BD7-66B29013B289}" presName="sibTrans" presStyleCnt="0"/>
      <dgm:spPr/>
    </dgm:pt>
    <dgm:pt modelId="{FC73DD78-2B85-48AA-9E5B-34A731CD3C87}" type="pres">
      <dgm:prSet presAssocID="{0F2AB373-DBF3-451D-9D04-52345E749CDF}" presName="node" presStyleLbl="alignAccFollowNode1" presStyleIdx="2" presStyleCnt="3">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E1657D17-74A7-4077-9924-8B20FFA5D9D5}" srcId="{12DF788D-D257-48B2-8DBF-E29A6F9495A1}" destId="{FB22F2E3-D6D7-49C3-B84B-1925B03A797E}" srcOrd="1" destOrd="0" parTransId="{E43A787A-3458-4E4B-8A69-B1216508D296}" sibTransId="{3CBFA6B0-DC40-465C-9BD7-66B29013B289}"/>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B4BDF4C-8D6C-4ED7-9A26-D66D462C7870}" type="presOf" srcId="{12DF788D-D257-48B2-8DBF-E29A6F9495A1}" destId="{4DB98596-2766-4057-A6EE-8371584030D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2" destOrd="0" parTransId="{B6B4940E-7A4A-4C89-A465-D33C5DEA1483}" sibTransId="{1CD15F05-3366-4712-981C-9A9B5BAC3B4B}"/>
    <dgm:cxn modelId="{CE572DDC-8DEE-4AED-B782-4A4E8B22C122}" type="presOf" srcId="{FB22F2E3-D6D7-49C3-B84B-1925B03A797E}" destId="{25360F9D-BF08-455F-AFAE-2E1A1EDE87C6}" srcOrd="0" destOrd="0" presId="urn:microsoft.com/office/officeart/2005/8/layout/lProcess3"/>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A0169ED3-28F0-41A6-A8ED-7FEBE0A3CDB1}" type="presParOf" srcId="{773A2065-D8F7-42FA-BA91-5DB0996FC95C}" destId="{25360F9D-BF08-455F-AFAE-2E1A1EDE87C6}" srcOrd="4" destOrd="0" presId="urn:microsoft.com/office/officeart/2005/8/layout/lProcess3"/>
    <dgm:cxn modelId="{FD7292D6-DEAC-4B17-B92E-3CAD565F11EA}" type="presParOf" srcId="{773A2065-D8F7-42FA-BA91-5DB0996FC95C}" destId="{83F052C3-CC5E-48B9-A16A-2210D5F813DD}" srcOrd="5" destOrd="0" presId="urn:microsoft.com/office/officeart/2005/8/layout/lProcess3"/>
    <dgm:cxn modelId="{4DAA9674-7268-426C-8118-F7493BDE1BF2}" type="presParOf" srcId="{773A2065-D8F7-42FA-BA91-5DB0996FC95C}" destId="{FC73DD78-2B85-48AA-9E5B-34A731CD3C87}" srcOrd="6"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4.16</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Personal Preferences</a:t>
          </a:r>
          <a:br>
            <a:rPr lang="en-US" sz="800" i="1" dirty="0">
              <a:solidFill>
                <a:schemeClr val="bg1"/>
              </a:solidFill>
              <a:latin typeface="+mn-lt"/>
            </a:rPr>
          </a:br>
          <a:r>
            <a:rPr lang="en-US" sz="800" i="1" dirty="0">
              <a:solidFill>
                <a:schemeClr val="bg1"/>
              </a:solidFill>
              <a:latin typeface="+mn-lt"/>
            </a:rPr>
            <a:t>4.13</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1E8456D3-9866-4FF7-8081-E07AC58C47D4}">
      <dgm:prSet phldrT="[Text]" custT="1"/>
      <dgm:spPr>
        <a:solidFill>
          <a:srgbClr val="2B51A5"/>
        </a:solidFill>
      </dgm:spPr>
      <dgm:t>
        <a:bodyPr/>
        <a:lstStyle/>
        <a:p>
          <a:r>
            <a:rPr lang="en-US" sz="800" i="1" dirty="0">
              <a:solidFill>
                <a:schemeClr val="bg1"/>
              </a:solidFill>
              <a:latin typeface="+mn-lt"/>
            </a:rPr>
            <a:t>Innovation</a:t>
          </a:r>
          <a:br>
            <a:rPr lang="en-US" sz="800" i="1" dirty="0">
              <a:solidFill>
                <a:schemeClr val="bg1"/>
              </a:solidFill>
              <a:latin typeface="+mn-lt"/>
            </a:rPr>
          </a:br>
          <a:r>
            <a:rPr lang="en-US" sz="800" i="1" dirty="0">
              <a:solidFill>
                <a:schemeClr val="bg1"/>
              </a:solidFill>
              <a:latin typeface="+mn-lt"/>
            </a:rPr>
            <a:t>4.11</a:t>
          </a:r>
          <a:endParaRPr lang="en-US" sz="800" i="1" dirty="0">
            <a:solidFill>
              <a:schemeClr val="bg1"/>
            </a:solidFill>
          </a:endParaRPr>
        </a:p>
      </dgm:t>
    </dgm:pt>
    <dgm:pt modelId="{EBA5700A-2B69-49E8-90FB-CFD558824A66}" type="parTrans" cxnId="{B06534DA-F11E-414B-971A-DC7F2433BDAB}">
      <dgm:prSet/>
      <dgm:spPr/>
      <dgm:t>
        <a:bodyPr/>
        <a:lstStyle/>
        <a:p>
          <a:endParaRPr lang="en-US" sz="800" i="1">
            <a:solidFill>
              <a:schemeClr val="bg1"/>
            </a:solidFill>
          </a:endParaRPr>
        </a:p>
      </dgm:t>
    </dgm:pt>
    <dgm:pt modelId="{6ADD8307-622E-4DE1-B271-C60969E2582A}" type="sibTrans" cxnId="{B06534DA-F11E-414B-971A-DC7F2433BDAB}">
      <dgm:prSet/>
      <dgm:spPr/>
      <dgm:t>
        <a:bodyPr/>
        <a:lstStyle/>
        <a:p>
          <a:endParaRPr lang="en-US" sz="800" i="1">
            <a:solidFill>
              <a:schemeClr val="bg1"/>
            </a:solidFill>
          </a:endParaRPr>
        </a:p>
      </dgm:t>
    </dgm:pt>
    <dgm:pt modelId="{02AB5852-0E11-46F1-A30C-6E808062CB72}">
      <dgm:prSet phldrT="[Text]" custT="1"/>
      <dgm:spPr>
        <a:solidFill>
          <a:srgbClr val="2B51A5"/>
        </a:solidFill>
      </dgm:spPr>
      <dgm:t>
        <a:bodyPr/>
        <a:lstStyle/>
        <a:p>
          <a:r>
            <a:rPr lang="en-US" sz="800" i="1" dirty="0">
              <a:solidFill>
                <a:schemeClr val="bg1"/>
              </a:solidFill>
              <a:latin typeface="+mn-lt"/>
            </a:rPr>
            <a:t>Initial Recall</a:t>
          </a:r>
          <a:br>
            <a:rPr lang="en-US" sz="800" i="1" dirty="0">
              <a:solidFill>
                <a:schemeClr val="bg1"/>
              </a:solidFill>
              <a:latin typeface="+mn-lt"/>
            </a:rPr>
          </a:br>
          <a:r>
            <a:rPr lang="en-US" sz="800" i="1" dirty="0">
              <a:solidFill>
                <a:schemeClr val="bg1"/>
              </a:solidFill>
              <a:latin typeface="+mn-lt"/>
            </a:rPr>
            <a:t>13.6%</a:t>
          </a:r>
          <a:endParaRPr lang="en-US" sz="800" i="1" dirty="0">
            <a:solidFill>
              <a:schemeClr val="bg1"/>
            </a:solidFill>
          </a:endParaRPr>
        </a:p>
      </dgm:t>
    </dgm:pt>
    <dgm:pt modelId="{60AAC285-7CE7-4EE7-ABC6-C889BE5D4DFA}" type="parTrans" cxnId="{880A6D53-3DC3-43B0-83FA-34D511D51D10}">
      <dgm:prSet/>
      <dgm:spPr/>
      <dgm:t>
        <a:bodyPr/>
        <a:lstStyle/>
        <a:p>
          <a:endParaRPr lang="en-US" sz="800" i="1">
            <a:solidFill>
              <a:schemeClr val="bg1"/>
            </a:solidFill>
          </a:endParaRPr>
        </a:p>
      </dgm:t>
    </dgm:pt>
    <dgm:pt modelId="{19E86700-8E44-465D-B513-B09354A09564}" type="sibTrans" cxnId="{880A6D53-3DC3-43B0-83FA-34D511D51D10}">
      <dgm:prSet/>
      <dgm:spPr/>
      <dgm:t>
        <a:bodyPr/>
        <a:lstStyle/>
        <a:p>
          <a:endParaRPr lang="en-US" sz="800" i="1">
            <a:solidFill>
              <a:schemeClr val="bg1"/>
            </a:solidFill>
          </a:endParaRPr>
        </a:p>
      </dgm:t>
    </dgm:pt>
    <dgm:pt modelId="{A7EB8614-201A-40DC-B012-CE8554C22FFF}">
      <dgm:prSet phldrT="[Text]" custT="1"/>
      <dgm:spPr>
        <a:solidFill>
          <a:srgbClr val="2B51A5"/>
        </a:solidFill>
      </dgm:spPr>
      <dgm:t>
        <a:bodyPr/>
        <a:lstStyle/>
        <a:p>
          <a:r>
            <a:rPr lang="en-US" sz="800" i="1" dirty="0">
              <a:solidFill>
                <a:schemeClr val="bg1"/>
              </a:solidFill>
              <a:latin typeface="+mn-lt"/>
            </a:rPr>
            <a:t>Memorability</a:t>
          </a:r>
          <a:br>
            <a:rPr lang="en-US" sz="800" i="1" dirty="0">
              <a:solidFill>
                <a:schemeClr val="bg1"/>
              </a:solidFill>
              <a:latin typeface="+mn-lt"/>
            </a:rPr>
          </a:br>
          <a:r>
            <a:rPr lang="en-US" sz="800" i="1" dirty="0">
              <a:solidFill>
                <a:schemeClr val="bg1"/>
              </a:solidFill>
              <a:latin typeface="+mn-lt"/>
            </a:rPr>
            <a:t>19.9%</a:t>
          </a:r>
          <a:endParaRPr lang="en-US" sz="800" i="1" dirty="0">
            <a:solidFill>
              <a:schemeClr val="bg1"/>
            </a:solidFill>
          </a:endParaRPr>
        </a:p>
      </dgm:t>
    </dgm:pt>
    <dgm:pt modelId="{57DB1587-6E47-4628-BE2E-D74ADC5F058F}" type="parTrans" cxnId="{D9026265-30C4-401F-9DE9-B20FFBDCEDEC}">
      <dgm:prSet/>
      <dgm:spPr/>
      <dgm:t>
        <a:bodyPr/>
        <a:lstStyle/>
        <a:p>
          <a:endParaRPr lang="en-US" sz="800" i="1">
            <a:solidFill>
              <a:schemeClr val="bg1"/>
            </a:solidFill>
          </a:endParaRPr>
        </a:p>
      </dgm:t>
    </dgm:pt>
    <dgm:pt modelId="{5F52FF04-01F8-4B87-9BFF-6DA8C0AF8299}" type="sibTrans" cxnId="{D9026265-30C4-401F-9DE9-B20FFBDCEDEC}">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5">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5">
        <dgm:presLayoutVars>
          <dgm:bulletEnabled val="1"/>
        </dgm:presLayoutVars>
      </dgm:prSet>
      <dgm:spPr/>
    </dgm:pt>
    <dgm:pt modelId="{8AA2C16F-C222-4F88-8A62-A8E7AD29D427}" type="pres">
      <dgm:prSet presAssocID="{1CD15F05-3366-4712-981C-9A9B5BAC3B4B}" presName="sibTrans" presStyleCnt="0"/>
      <dgm:spPr/>
    </dgm:pt>
    <dgm:pt modelId="{80D37767-6CA1-4C90-9C11-03AC84998477}" type="pres">
      <dgm:prSet presAssocID="{1E8456D3-9866-4FF7-8081-E07AC58C47D4}" presName="node" presStyleLbl="alignAccFollowNode1" presStyleIdx="2" presStyleCnt="5">
        <dgm:presLayoutVars>
          <dgm:bulletEnabled val="1"/>
        </dgm:presLayoutVars>
      </dgm:prSet>
      <dgm:spPr/>
    </dgm:pt>
    <dgm:pt modelId="{670C0480-B3CB-4C1E-8429-C574340281F4}" type="pres">
      <dgm:prSet presAssocID="{6ADD8307-622E-4DE1-B271-C60969E2582A}" presName="sibTrans" presStyleCnt="0"/>
      <dgm:spPr/>
    </dgm:pt>
    <dgm:pt modelId="{0FA2355A-EB22-4288-9961-9E7B01E75B1A}" type="pres">
      <dgm:prSet presAssocID="{02AB5852-0E11-46F1-A30C-6E808062CB72}" presName="node" presStyleLbl="alignAccFollowNode1" presStyleIdx="3" presStyleCnt="5">
        <dgm:presLayoutVars>
          <dgm:bulletEnabled val="1"/>
        </dgm:presLayoutVars>
      </dgm:prSet>
      <dgm:spPr/>
    </dgm:pt>
    <dgm:pt modelId="{D8960410-9C0D-4CC3-B0FE-5877E50A407F}" type="pres">
      <dgm:prSet presAssocID="{19E86700-8E44-465D-B513-B09354A09564}" presName="sibTrans" presStyleCnt="0"/>
      <dgm:spPr/>
    </dgm:pt>
    <dgm:pt modelId="{A8523DAB-D9DA-4862-BC69-F2B7F45859C4}" type="pres">
      <dgm:prSet presAssocID="{A7EB8614-201A-40DC-B012-CE8554C22FFF}" presName="node" presStyleLbl="alignAccFollowNode1" presStyleIdx="4" presStyleCnt="5">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CF64B80B-F7A5-432A-96F2-5CE150C1EDC8}" type="presOf" srcId="{1E8456D3-9866-4FF7-8081-E07AC58C47D4}" destId="{80D37767-6CA1-4C90-9C11-03AC84998477}"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9026265-30C4-401F-9DE9-B20FFBDCEDEC}" srcId="{12DF788D-D257-48B2-8DBF-E29A6F9495A1}" destId="{A7EB8614-201A-40DC-B012-CE8554C22FFF}" srcOrd="4" destOrd="0" parTransId="{57DB1587-6E47-4628-BE2E-D74ADC5F058F}" sibTransId="{5F52FF04-01F8-4B87-9BFF-6DA8C0AF8299}"/>
    <dgm:cxn modelId="{DB4BDF4C-8D6C-4ED7-9A26-D66D462C7870}" type="presOf" srcId="{12DF788D-D257-48B2-8DBF-E29A6F9495A1}" destId="{4DB98596-2766-4057-A6EE-8371584030DA}" srcOrd="0" destOrd="0" presId="urn:microsoft.com/office/officeart/2005/8/layout/lProcess3"/>
    <dgm:cxn modelId="{880A6D53-3DC3-43B0-83FA-34D511D51D10}" srcId="{12DF788D-D257-48B2-8DBF-E29A6F9495A1}" destId="{02AB5852-0E11-46F1-A30C-6E808062CB72}" srcOrd="3" destOrd="0" parTransId="{60AAC285-7CE7-4EE7-ABC6-C889BE5D4DFA}" sibTransId="{19E86700-8E44-465D-B513-B09354A09564}"/>
    <dgm:cxn modelId="{0256F075-E47A-43C8-B0F0-B82F54BF17D1}" type="presOf" srcId="{02AB5852-0E11-46F1-A30C-6E808062CB72}" destId="{0FA2355A-EB22-4288-9961-9E7B01E75B1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F6A8BDD0-7D15-439E-A81D-F8914B2B7E78}" type="presOf" srcId="{A7EB8614-201A-40DC-B012-CE8554C22FFF}" destId="{A8523DAB-D9DA-4862-BC69-F2B7F45859C4}" srcOrd="0" destOrd="0" presId="urn:microsoft.com/office/officeart/2005/8/layout/lProcess3"/>
    <dgm:cxn modelId="{B06534DA-F11E-414B-971A-DC7F2433BDAB}" srcId="{12DF788D-D257-48B2-8DBF-E29A6F9495A1}" destId="{1E8456D3-9866-4FF7-8081-E07AC58C47D4}" srcOrd="2" destOrd="0" parTransId="{EBA5700A-2B69-49E8-90FB-CFD558824A66}" sibTransId="{6ADD8307-622E-4DE1-B271-C60969E2582A}"/>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 modelId="{D21A6A08-1F7D-4AD1-A779-FF2F08A54F7D}" type="presParOf" srcId="{773A2065-D8F7-42FA-BA91-5DB0996FC95C}" destId="{8AA2C16F-C222-4F88-8A62-A8E7AD29D427}" srcOrd="5" destOrd="0" presId="urn:microsoft.com/office/officeart/2005/8/layout/lProcess3"/>
    <dgm:cxn modelId="{8634783C-0188-4121-86A4-B9AE6A5BB4A2}" type="presParOf" srcId="{773A2065-D8F7-42FA-BA91-5DB0996FC95C}" destId="{80D37767-6CA1-4C90-9C11-03AC84998477}" srcOrd="6" destOrd="0" presId="urn:microsoft.com/office/officeart/2005/8/layout/lProcess3"/>
    <dgm:cxn modelId="{0FCCE857-36DE-4E7E-96D8-5692837B5572}" type="presParOf" srcId="{773A2065-D8F7-42FA-BA91-5DB0996FC95C}" destId="{670C0480-B3CB-4C1E-8429-C574340281F4}" srcOrd="7" destOrd="0" presId="urn:microsoft.com/office/officeart/2005/8/layout/lProcess3"/>
    <dgm:cxn modelId="{F3B292E8-EF3C-4195-A927-8A60D2BB7A71}" type="presParOf" srcId="{773A2065-D8F7-42FA-BA91-5DB0996FC95C}" destId="{0FA2355A-EB22-4288-9961-9E7B01E75B1A}" srcOrd="8" destOrd="0" presId="urn:microsoft.com/office/officeart/2005/8/layout/lProcess3"/>
    <dgm:cxn modelId="{15B62846-2E51-44AC-BDCD-8BB719648128}" type="presParOf" srcId="{773A2065-D8F7-42FA-BA91-5DB0996FC95C}" destId="{D8960410-9C0D-4CC3-B0FE-5877E50A407F}" srcOrd="9" destOrd="0" presId="urn:microsoft.com/office/officeart/2005/8/layout/lProcess3"/>
    <dgm:cxn modelId="{D3BB4D33-862B-4863-961A-F580E3386034}" type="presParOf" srcId="{773A2065-D8F7-42FA-BA91-5DB0996FC95C}" destId="{A8523DAB-D9DA-4862-BC69-F2B7F45859C4}" srcOrd="10" destOrd="0" presId="urn:microsoft.com/office/officeart/2005/8/layout/lProcess3"/>
  </dgm:cxnLst>
  <dgm:bg>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4.16</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Personal Preferences</a:t>
          </a:r>
          <a:br>
            <a:rPr lang="en-US" sz="800" i="1" dirty="0">
              <a:solidFill>
                <a:schemeClr val="bg1"/>
              </a:solidFill>
              <a:latin typeface="+mn-lt"/>
            </a:rPr>
          </a:br>
          <a:r>
            <a:rPr lang="en-US" sz="800" i="1" dirty="0">
              <a:solidFill>
                <a:schemeClr val="bg1"/>
              </a:solidFill>
              <a:latin typeface="+mn-lt"/>
            </a:rPr>
            <a:t>4.13</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1E8456D3-9866-4FF7-8081-E07AC58C47D4}">
      <dgm:prSet phldrT="[Text]" custT="1"/>
      <dgm:spPr>
        <a:solidFill>
          <a:srgbClr val="2B51A5"/>
        </a:solidFill>
      </dgm:spPr>
      <dgm:t>
        <a:bodyPr/>
        <a:lstStyle/>
        <a:p>
          <a:r>
            <a:rPr lang="en-US" sz="800" i="1" dirty="0">
              <a:solidFill>
                <a:schemeClr val="bg1"/>
              </a:solidFill>
              <a:latin typeface="+mn-lt"/>
            </a:rPr>
            <a:t>Innovation</a:t>
          </a:r>
          <a:br>
            <a:rPr lang="en-US" sz="800" i="1" dirty="0">
              <a:solidFill>
                <a:schemeClr val="bg1"/>
              </a:solidFill>
              <a:latin typeface="+mn-lt"/>
            </a:rPr>
          </a:br>
          <a:r>
            <a:rPr lang="en-US" sz="800" i="1" dirty="0">
              <a:solidFill>
                <a:schemeClr val="bg1"/>
              </a:solidFill>
              <a:latin typeface="+mn-lt"/>
            </a:rPr>
            <a:t>4.11</a:t>
          </a:r>
          <a:endParaRPr lang="en-US" sz="800" i="1" dirty="0">
            <a:solidFill>
              <a:schemeClr val="bg1"/>
            </a:solidFill>
          </a:endParaRPr>
        </a:p>
      </dgm:t>
    </dgm:pt>
    <dgm:pt modelId="{EBA5700A-2B69-49E8-90FB-CFD558824A66}" type="parTrans" cxnId="{B06534DA-F11E-414B-971A-DC7F2433BDAB}">
      <dgm:prSet/>
      <dgm:spPr/>
      <dgm:t>
        <a:bodyPr/>
        <a:lstStyle/>
        <a:p>
          <a:endParaRPr lang="en-US" sz="800" i="1">
            <a:solidFill>
              <a:schemeClr val="bg1"/>
            </a:solidFill>
          </a:endParaRPr>
        </a:p>
      </dgm:t>
    </dgm:pt>
    <dgm:pt modelId="{6ADD8307-622E-4DE1-B271-C60969E2582A}" type="sibTrans" cxnId="{B06534DA-F11E-414B-971A-DC7F2433BDAB}">
      <dgm:prSet/>
      <dgm:spPr/>
      <dgm:t>
        <a:bodyPr/>
        <a:lstStyle/>
        <a:p>
          <a:endParaRPr lang="en-US" sz="800" i="1">
            <a:solidFill>
              <a:schemeClr val="bg1"/>
            </a:solidFill>
          </a:endParaRPr>
        </a:p>
      </dgm:t>
    </dgm:pt>
    <dgm:pt modelId="{02AB5852-0E11-46F1-A30C-6E808062CB72}">
      <dgm:prSet phldrT="[Text]" custT="1"/>
      <dgm:spPr>
        <a:solidFill>
          <a:srgbClr val="2B51A5"/>
        </a:solidFill>
      </dgm:spPr>
      <dgm:t>
        <a:bodyPr/>
        <a:lstStyle/>
        <a:p>
          <a:r>
            <a:rPr lang="en-US" sz="800" i="1" dirty="0">
              <a:solidFill>
                <a:schemeClr val="bg1"/>
              </a:solidFill>
              <a:latin typeface="+mn-lt"/>
            </a:rPr>
            <a:t>Initial Recall</a:t>
          </a:r>
          <a:br>
            <a:rPr lang="en-US" sz="800" i="1" dirty="0">
              <a:solidFill>
                <a:schemeClr val="bg1"/>
              </a:solidFill>
              <a:latin typeface="+mn-lt"/>
            </a:rPr>
          </a:br>
          <a:r>
            <a:rPr lang="en-US" sz="800" i="1" dirty="0">
              <a:solidFill>
                <a:schemeClr val="bg1"/>
              </a:solidFill>
              <a:latin typeface="+mn-lt"/>
            </a:rPr>
            <a:t>13.6%</a:t>
          </a:r>
          <a:endParaRPr lang="en-US" sz="800" i="1" dirty="0">
            <a:solidFill>
              <a:schemeClr val="bg1"/>
            </a:solidFill>
          </a:endParaRPr>
        </a:p>
      </dgm:t>
    </dgm:pt>
    <dgm:pt modelId="{60AAC285-7CE7-4EE7-ABC6-C889BE5D4DFA}" type="parTrans" cxnId="{880A6D53-3DC3-43B0-83FA-34D511D51D10}">
      <dgm:prSet/>
      <dgm:spPr/>
      <dgm:t>
        <a:bodyPr/>
        <a:lstStyle/>
        <a:p>
          <a:endParaRPr lang="en-US" sz="800" i="1">
            <a:solidFill>
              <a:schemeClr val="bg1"/>
            </a:solidFill>
          </a:endParaRPr>
        </a:p>
      </dgm:t>
    </dgm:pt>
    <dgm:pt modelId="{19E86700-8E44-465D-B513-B09354A09564}" type="sibTrans" cxnId="{880A6D53-3DC3-43B0-83FA-34D511D51D10}">
      <dgm:prSet/>
      <dgm:spPr/>
      <dgm:t>
        <a:bodyPr/>
        <a:lstStyle/>
        <a:p>
          <a:endParaRPr lang="en-US" sz="800" i="1">
            <a:solidFill>
              <a:schemeClr val="bg1"/>
            </a:solidFill>
          </a:endParaRPr>
        </a:p>
      </dgm:t>
    </dgm:pt>
    <dgm:pt modelId="{A7EB8614-201A-40DC-B012-CE8554C22FFF}">
      <dgm:prSet phldrT="[Text]" custT="1"/>
      <dgm:spPr>
        <a:solidFill>
          <a:srgbClr val="2B51A5"/>
        </a:solidFill>
      </dgm:spPr>
      <dgm:t>
        <a:bodyPr/>
        <a:lstStyle/>
        <a:p>
          <a:r>
            <a:rPr lang="en-US" sz="800" i="1" dirty="0">
              <a:solidFill>
                <a:schemeClr val="bg1"/>
              </a:solidFill>
              <a:latin typeface="+mn-lt"/>
            </a:rPr>
            <a:t>Memorability</a:t>
          </a:r>
          <a:br>
            <a:rPr lang="en-US" sz="800" i="1" dirty="0">
              <a:solidFill>
                <a:schemeClr val="bg1"/>
              </a:solidFill>
              <a:latin typeface="+mn-lt"/>
            </a:rPr>
          </a:br>
          <a:r>
            <a:rPr lang="en-US" sz="800" i="1" dirty="0">
              <a:solidFill>
                <a:schemeClr val="bg1"/>
              </a:solidFill>
              <a:latin typeface="+mn-lt"/>
            </a:rPr>
            <a:t>19.9%</a:t>
          </a:r>
          <a:endParaRPr lang="en-US" sz="800" i="1" dirty="0">
            <a:solidFill>
              <a:schemeClr val="bg1"/>
            </a:solidFill>
          </a:endParaRPr>
        </a:p>
      </dgm:t>
    </dgm:pt>
    <dgm:pt modelId="{57DB1587-6E47-4628-BE2E-D74ADC5F058F}" type="parTrans" cxnId="{D9026265-30C4-401F-9DE9-B20FFBDCEDEC}">
      <dgm:prSet/>
      <dgm:spPr/>
      <dgm:t>
        <a:bodyPr/>
        <a:lstStyle/>
        <a:p>
          <a:endParaRPr lang="en-US" sz="800" i="1">
            <a:solidFill>
              <a:schemeClr val="bg1"/>
            </a:solidFill>
          </a:endParaRPr>
        </a:p>
      </dgm:t>
    </dgm:pt>
    <dgm:pt modelId="{5F52FF04-01F8-4B87-9BFF-6DA8C0AF8299}" type="sibTrans" cxnId="{D9026265-30C4-401F-9DE9-B20FFBDCEDEC}">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5">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5">
        <dgm:presLayoutVars>
          <dgm:bulletEnabled val="1"/>
        </dgm:presLayoutVars>
      </dgm:prSet>
      <dgm:spPr/>
    </dgm:pt>
    <dgm:pt modelId="{8AA2C16F-C222-4F88-8A62-A8E7AD29D427}" type="pres">
      <dgm:prSet presAssocID="{1CD15F05-3366-4712-981C-9A9B5BAC3B4B}" presName="sibTrans" presStyleCnt="0"/>
      <dgm:spPr/>
    </dgm:pt>
    <dgm:pt modelId="{80D37767-6CA1-4C90-9C11-03AC84998477}" type="pres">
      <dgm:prSet presAssocID="{1E8456D3-9866-4FF7-8081-E07AC58C47D4}" presName="node" presStyleLbl="alignAccFollowNode1" presStyleIdx="2" presStyleCnt="5">
        <dgm:presLayoutVars>
          <dgm:bulletEnabled val="1"/>
        </dgm:presLayoutVars>
      </dgm:prSet>
      <dgm:spPr/>
    </dgm:pt>
    <dgm:pt modelId="{670C0480-B3CB-4C1E-8429-C574340281F4}" type="pres">
      <dgm:prSet presAssocID="{6ADD8307-622E-4DE1-B271-C60969E2582A}" presName="sibTrans" presStyleCnt="0"/>
      <dgm:spPr/>
    </dgm:pt>
    <dgm:pt modelId="{0FA2355A-EB22-4288-9961-9E7B01E75B1A}" type="pres">
      <dgm:prSet presAssocID="{02AB5852-0E11-46F1-A30C-6E808062CB72}" presName="node" presStyleLbl="alignAccFollowNode1" presStyleIdx="3" presStyleCnt="5">
        <dgm:presLayoutVars>
          <dgm:bulletEnabled val="1"/>
        </dgm:presLayoutVars>
      </dgm:prSet>
      <dgm:spPr/>
    </dgm:pt>
    <dgm:pt modelId="{D8960410-9C0D-4CC3-B0FE-5877E50A407F}" type="pres">
      <dgm:prSet presAssocID="{19E86700-8E44-465D-B513-B09354A09564}" presName="sibTrans" presStyleCnt="0"/>
      <dgm:spPr/>
    </dgm:pt>
    <dgm:pt modelId="{A8523DAB-D9DA-4862-BC69-F2B7F45859C4}" type="pres">
      <dgm:prSet presAssocID="{A7EB8614-201A-40DC-B012-CE8554C22FFF}" presName="node" presStyleLbl="alignAccFollowNode1" presStyleIdx="4" presStyleCnt="5">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CF64B80B-F7A5-432A-96F2-5CE150C1EDC8}" type="presOf" srcId="{1E8456D3-9866-4FF7-8081-E07AC58C47D4}" destId="{80D37767-6CA1-4C90-9C11-03AC84998477}"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9026265-30C4-401F-9DE9-B20FFBDCEDEC}" srcId="{12DF788D-D257-48B2-8DBF-E29A6F9495A1}" destId="{A7EB8614-201A-40DC-B012-CE8554C22FFF}" srcOrd="4" destOrd="0" parTransId="{57DB1587-6E47-4628-BE2E-D74ADC5F058F}" sibTransId="{5F52FF04-01F8-4B87-9BFF-6DA8C0AF8299}"/>
    <dgm:cxn modelId="{DB4BDF4C-8D6C-4ED7-9A26-D66D462C7870}" type="presOf" srcId="{12DF788D-D257-48B2-8DBF-E29A6F9495A1}" destId="{4DB98596-2766-4057-A6EE-8371584030DA}" srcOrd="0" destOrd="0" presId="urn:microsoft.com/office/officeart/2005/8/layout/lProcess3"/>
    <dgm:cxn modelId="{880A6D53-3DC3-43B0-83FA-34D511D51D10}" srcId="{12DF788D-D257-48B2-8DBF-E29A6F9495A1}" destId="{02AB5852-0E11-46F1-A30C-6E808062CB72}" srcOrd="3" destOrd="0" parTransId="{60AAC285-7CE7-4EE7-ABC6-C889BE5D4DFA}" sibTransId="{19E86700-8E44-465D-B513-B09354A09564}"/>
    <dgm:cxn modelId="{0256F075-E47A-43C8-B0F0-B82F54BF17D1}" type="presOf" srcId="{02AB5852-0E11-46F1-A30C-6E808062CB72}" destId="{0FA2355A-EB22-4288-9961-9E7B01E75B1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F6A8BDD0-7D15-439E-A81D-F8914B2B7E78}" type="presOf" srcId="{A7EB8614-201A-40DC-B012-CE8554C22FFF}" destId="{A8523DAB-D9DA-4862-BC69-F2B7F45859C4}" srcOrd="0" destOrd="0" presId="urn:microsoft.com/office/officeart/2005/8/layout/lProcess3"/>
    <dgm:cxn modelId="{B06534DA-F11E-414B-971A-DC7F2433BDAB}" srcId="{12DF788D-D257-48B2-8DBF-E29A6F9495A1}" destId="{1E8456D3-9866-4FF7-8081-E07AC58C47D4}" srcOrd="2" destOrd="0" parTransId="{EBA5700A-2B69-49E8-90FB-CFD558824A66}" sibTransId="{6ADD8307-622E-4DE1-B271-C60969E2582A}"/>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 modelId="{D21A6A08-1F7D-4AD1-A779-FF2F08A54F7D}" type="presParOf" srcId="{773A2065-D8F7-42FA-BA91-5DB0996FC95C}" destId="{8AA2C16F-C222-4F88-8A62-A8E7AD29D427}" srcOrd="5" destOrd="0" presId="urn:microsoft.com/office/officeart/2005/8/layout/lProcess3"/>
    <dgm:cxn modelId="{8634783C-0188-4121-86A4-B9AE6A5BB4A2}" type="presParOf" srcId="{773A2065-D8F7-42FA-BA91-5DB0996FC95C}" destId="{80D37767-6CA1-4C90-9C11-03AC84998477}" srcOrd="6" destOrd="0" presId="urn:microsoft.com/office/officeart/2005/8/layout/lProcess3"/>
    <dgm:cxn modelId="{0FCCE857-36DE-4E7E-96D8-5692837B5572}" type="presParOf" srcId="{773A2065-D8F7-42FA-BA91-5DB0996FC95C}" destId="{670C0480-B3CB-4C1E-8429-C574340281F4}" srcOrd="7" destOrd="0" presId="urn:microsoft.com/office/officeart/2005/8/layout/lProcess3"/>
    <dgm:cxn modelId="{F3B292E8-EF3C-4195-A927-8A60D2BB7A71}" type="presParOf" srcId="{773A2065-D8F7-42FA-BA91-5DB0996FC95C}" destId="{0FA2355A-EB22-4288-9961-9E7B01E75B1A}" srcOrd="8" destOrd="0" presId="urn:microsoft.com/office/officeart/2005/8/layout/lProcess3"/>
    <dgm:cxn modelId="{15B62846-2E51-44AC-BDCD-8BB719648128}" type="presParOf" srcId="{773A2065-D8F7-42FA-BA91-5DB0996FC95C}" destId="{D8960410-9C0D-4CC3-B0FE-5877E50A407F}" srcOrd="9" destOrd="0" presId="urn:microsoft.com/office/officeart/2005/8/layout/lProcess3"/>
    <dgm:cxn modelId="{D3BB4D33-862B-4863-961A-F580E3386034}" type="presParOf" srcId="{773A2065-D8F7-42FA-BA91-5DB0996FC95C}" destId="{A8523DAB-D9DA-4862-BC69-F2B7F45859C4}" srcOrd="10"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4.16</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Personal Preferences</a:t>
          </a:r>
          <a:br>
            <a:rPr lang="en-US" sz="800" i="1" dirty="0">
              <a:solidFill>
                <a:schemeClr val="bg1"/>
              </a:solidFill>
              <a:latin typeface="+mn-lt"/>
            </a:rPr>
          </a:br>
          <a:r>
            <a:rPr lang="en-US" sz="800" i="1" dirty="0">
              <a:solidFill>
                <a:schemeClr val="bg1"/>
              </a:solidFill>
              <a:latin typeface="+mn-lt"/>
            </a:rPr>
            <a:t>4.13</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1E8456D3-9866-4FF7-8081-E07AC58C47D4}">
      <dgm:prSet phldrT="[Text]" custT="1"/>
      <dgm:spPr>
        <a:solidFill>
          <a:srgbClr val="2B51A5"/>
        </a:solidFill>
      </dgm:spPr>
      <dgm:t>
        <a:bodyPr/>
        <a:lstStyle/>
        <a:p>
          <a:r>
            <a:rPr lang="en-US" sz="800" i="1" dirty="0">
              <a:solidFill>
                <a:schemeClr val="bg1"/>
              </a:solidFill>
              <a:latin typeface="+mn-lt"/>
            </a:rPr>
            <a:t>Innovation</a:t>
          </a:r>
          <a:br>
            <a:rPr lang="en-US" sz="800" i="1" dirty="0">
              <a:solidFill>
                <a:schemeClr val="bg1"/>
              </a:solidFill>
              <a:latin typeface="+mn-lt"/>
            </a:rPr>
          </a:br>
          <a:r>
            <a:rPr lang="en-US" sz="800" i="1" dirty="0">
              <a:solidFill>
                <a:schemeClr val="bg1"/>
              </a:solidFill>
              <a:latin typeface="+mn-lt"/>
            </a:rPr>
            <a:t>4.11</a:t>
          </a:r>
          <a:endParaRPr lang="en-US" sz="800" i="1" dirty="0">
            <a:solidFill>
              <a:schemeClr val="bg1"/>
            </a:solidFill>
          </a:endParaRPr>
        </a:p>
      </dgm:t>
    </dgm:pt>
    <dgm:pt modelId="{EBA5700A-2B69-49E8-90FB-CFD558824A66}" type="parTrans" cxnId="{B06534DA-F11E-414B-971A-DC7F2433BDAB}">
      <dgm:prSet/>
      <dgm:spPr/>
      <dgm:t>
        <a:bodyPr/>
        <a:lstStyle/>
        <a:p>
          <a:endParaRPr lang="en-US" sz="800" i="1">
            <a:solidFill>
              <a:schemeClr val="bg1"/>
            </a:solidFill>
          </a:endParaRPr>
        </a:p>
      </dgm:t>
    </dgm:pt>
    <dgm:pt modelId="{6ADD8307-622E-4DE1-B271-C60969E2582A}" type="sibTrans" cxnId="{B06534DA-F11E-414B-971A-DC7F2433BDAB}">
      <dgm:prSet/>
      <dgm:spPr/>
      <dgm:t>
        <a:bodyPr/>
        <a:lstStyle/>
        <a:p>
          <a:endParaRPr lang="en-US" sz="800" i="1">
            <a:solidFill>
              <a:schemeClr val="bg1"/>
            </a:solidFill>
          </a:endParaRPr>
        </a:p>
      </dgm:t>
    </dgm:pt>
    <dgm:pt modelId="{02AB5852-0E11-46F1-A30C-6E808062CB72}">
      <dgm:prSet phldrT="[Text]" custT="1"/>
      <dgm:spPr>
        <a:solidFill>
          <a:srgbClr val="2B51A5"/>
        </a:solidFill>
      </dgm:spPr>
      <dgm:t>
        <a:bodyPr/>
        <a:lstStyle/>
        <a:p>
          <a:r>
            <a:rPr lang="en-US" sz="800" i="1" dirty="0">
              <a:solidFill>
                <a:schemeClr val="bg1"/>
              </a:solidFill>
              <a:latin typeface="+mn-lt"/>
            </a:rPr>
            <a:t>Initial Recall</a:t>
          </a:r>
          <a:br>
            <a:rPr lang="en-US" sz="800" i="1" dirty="0">
              <a:solidFill>
                <a:schemeClr val="bg1"/>
              </a:solidFill>
              <a:latin typeface="+mn-lt"/>
            </a:rPr>
          </a:br>
          <a:r>
            <a:rPr lang="en-US" sz="800" i="1" dirty="0">
              <a:solidFill>
                <a:schemeClr val="bg1"/>
              </a:solidFill>
              <a:latin typeface="+mn-lt"/>
            </a:rPr>
            <a:t>13.6%</a:t>
          </a:r>
          <a:endParaRPr lang="en-US" sz="800" i="1" dirty="0">
            <a:solidFill>
              <a:schemeClr val="bg1"/>
            </a:solidFill>
          </a:endParaRPr>
        </a:p>
      </dgm:t>
    </dgm:pt>
    <dgm:pt modelId="{60AAC285-7CE7-4EE7-ABC6-C889BE5D4DFA}" type="parTrans" cxnId="{880A6D53-3DC3-43B0-83FA-34D511D51D10}">
      <dgm:prSet/>
      <dgm:spPr/>
      <dgm:t>
        <a:bodyPr/>
        <a:lstStyle/>
        <a:p>
          <a:endParaRPr lang="en-US" sz="800" i="1">
            <a:solidFill>
              <a:schemeClr val="bg1"/>
            </a:solidFill>
          </a:endParaRPr>
        </a:p>
      </dgm:t>
    </dgm:pt>
    <dgm:pt modelId="{19E86700-8E44-465D-B513-B09354A09564}" type="sibTrans" cxnId="{880A6D53-3DC3-43B0-83FA-34D511D51D10}">
      <dgm:prSet/>
      <dgm:spPr/>
      <dgm:t>
        <a:bodyPr/>
        <a:lstStyle/>
        <a:p>
          <a:endParaRPr lang="en-US" sz="800" i="1">
            <a:solidFill>
              <a:schemeClr val="bg1"/>
            </a:solidFill>
          </a:endParaRPr>
        </a:p>
      </dgm:t>
    </dgm:pt>
    <dgm:pt modelId="{A7EB8614-201A-40DC-B012-CE8554C22FFF}">
      <dgm:prSet phldrT="[Text]" custT="1"/>
      <dgm:spPr>
        <a:solidFill>
          <a:srgbClr val="2B51A5"/>
        </a:solidFill>
      </dgm:spPr>
      <dgm:t>
        <a:bodyPr/>
        <a:lstStyle/>
        <a:p>
          <a:r>
            <a:rPr lang="en-US" sz="800" i="1" dirty="0">
              <a:solidFill>
                <a:schemeClr val="bg1"/>
              </a:solidFill>
              <a:latin typeface="+mn-lt"/>
            </a:rPr>
            <a:t>Memorability</a:t>
          </a:r>
          <a:br>
            <a:rPr lang="en-US" sz="800" i="1" dirty="0">
              <a:solidFill>
                <a:schemeClr val="bg1"/>
              </a:solidFill>
              <a:latin typeface="+mn-lt"/>
            </a:rPr>
          </a:br>
          <a:r>
            <a:rPr lang="en-US" sz="800" i="1" dirty="0">
              <a:solidFill>
                <a:schemeClr val="bg1"/>
              </a:solidFill>
              <a:latin typeface="+mn-lt"/>
            </a:rPr>
            <a:t>19.9%</a:t>
          </a:r>
          <a:endParaRPr lang="en-US" sz="800" i="1" dirty="0">
            <a:solidFill>
              <a:schemeClr val="bg1"/>
            </a:solidFill>
          </a:endParaRPr>
        </a:p>
      </dgm:t>
    </dgm:pt>
    <dgm:pt modelId="{57DB1587-6E47-4628-BE2E-D74ADC5F058F}" type="parTrans" cxnId="{D9026265-30C4-401F-9DE9-B20FFBDCEDEC}">
      <dgm:prSet/>
      <dgm:spPr/>
      <dgm:t>
        <a:bodyPr/>
        <a:lstStyle/>
        <a:p>
          <a:endParaRPr lang="en-US" sz="800" i="1">
            <a:solidFill>
              <a:schemeClr val="bg1"/>
            </a:solidFill>
          </a:endParaRPr>
        </a:p>
      </dgm:t>
    </dgm:pt>
    <dgm:pt modelId="{5F52FF04-01F8-4B87-9BFF-6DA8C0AF8299}" type="sibTrans" cxnId="{D9026265-30C4-401F-9DE9-B20FFBDCEDEC}">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5">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5">
        <dgm:presLayoutVars>
          <dgm:bulletEnabled val="1"/>
        </dgm:presLayoutVars>
      </dgm:prSet>
      <dgm:spPr/>
    </dgm:pt>
    <dgm:pt modelId="{8AA2C16F-C222-4F88-8A62-A8E7AD29D427}" type="pres">
      <dgm:prSet presAssocID="{1CD15F05-3366-4712-981C-9A9B5BAC3B4B}" presName="sibTrans" presStyleCnt="0"/>
      <dgm:spPr/>
    </dgm:pt>
    <dgm:pt modelId="{80D37767-6CA1-4C90-9C11-03AC84998477}" type="pres">
      <dgm:prSet presAssocID="{1E8456D3-9866-4FF7-8081-E07AC58C47D4}" presName="node" presStyleLbl="alignAccFollowNode1" presStyleIdx="2" presStyleCnt="5">
        <dgm:presLayoutVars>
          <dgm:bulletEnabled val="1"/>
        </dgm:presLayoutVars>
      </dgm:prSet>
      <dgm:spPr/>
    </dgm:pt>
    <dgm:pt modelId="{670C0480-B3CB-4C1E-8429-C574340281F4}" type="pres">
      <dgm:prSet presAssocID="{6ADD8307-622E-4DE1-B271-C60969E2582A}" presName="sibTrans" presStyleCnt="0"/>
      <dgm:spPr/>
    </dgm:pt>
    <dgm:pt modelId="{0FA2355A-EB22-4288-9961-9E7B01E75B1A}" type="pres">
      <dgm:prSet presAssocID="{02AB5852-0E11-46F1-A30C-6E808062CB72}" presName="node" presStyleLbl="alignAccFollowNode1" presStyleIdx="3" presStyleCnt="5">
        <dgm:presLayoutVars>
          <dgm:bulletEnabled val="1"/>
        </dgm:presLayoutVars>
      </dgm:prSet>
      <dgm:spPr/>
    </dgm:pt>
    <dgm:pt modelId="{D8960410-9C0D-4CC3-B0FE-5877E50A407F}" type="pres">
      <dgm:prSet presAssocID="{19E86700-8E44-465D-B513-B09354A09564}" presName="sibTrans" presStyleCnt="0"/>
      <dgm:spPr/>
    </dgm:pt>
    <dgm:pt modelId="{A8523DAB-D9DA-4862-BC69-F2B7F45859C4}" type="pres">
      <dgm:prSet presAssocID="{A7EB8614-201A-40DC-B012-CE8554C22FFF}" presName="node" presStyleLbl="alignAccFollowNode1" presStyleIdx="4" presStyleCnt="5">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CF64B80B-F7A5-432A-96F2-5CE150C1EDC8}" type="presOf" srcId="{1E8456D3-9866-4FF7-8081-E07AC58C47D4}" destId="{80D37767-6CA1-4C90-9C11-03AC84998477}"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9026265-30C4-401F-9DE9-B20FFBDCEDEC}" srcId="{12DF788D-D257-48B2-8DBF-E29A6F9495A1}" destId="{A7EB8614-201A-40DC-B012-CE8554C22FFF}" srcOrd="4" destOrd="0" parTransId="{57DB1587-6E47-4628-BE2E-D74ADC5F058F}" sibTransId="{5F52FF04-01F8-4B87-9BFF-6DA8C0AF8299}"/>
    <dgm:cxn modelId="{DB4BDF4C-8D6C-4ED7-9A26-D66D462C7870}" type="presOf" srcId="{12DF788D-D257-48B2-8DBF-E29A6F9495A1}" destId="{4DB98596-2766-4057-A6EE-8371584030DA}" srcOrd="0" destOrd="0" presId="urn:microsoft.com/office/officeart/2005/8/layout/lProcess3"/>
    <dgm:cxn modelId="{880A6D53-3DC3-43B0-83FA-34D511D51D10}" srcId="{12DF788D-D257-48B2-8DBF-E29A6F9495A1}" destId="{02AB5852-0E11-46F1-A30C-6E808062CB72}" srcOrd="3" destOrd="0" parTransId="{60AAC285-7CE7-4EE7-ABC6-C889BE5D4DFA}" sibTransId="{19E86700-8E44-465D-B513-B09354A09564}"/>
    <dgm:cxn modelId="{0256F075-E47A-43C8-B0F0-B82F54BF17D1}" type="presOf" srcId="{02AB5852-0E11-46F1-A30C-6E808062CB72}" destId="{0FA2355A-EB22-4288-9961-9E7B01E75B1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F6A8BDD0-7D15-439E-A81D-F8914B2B7E78}" type="presOf" srcId="{A7EB8614-201A-40DC-B012-CE8554C22FFF}" destId="{A8523DAB-D9DA-4862-BC69-F2B7F45859C4}" srcOrd="0" destOrd="0" presId="urn:microsoft.com/office/officeart/2005/8/layout/lProcess3"/>
    <dgm:cxn modelId="{B06534DA-F11E-414B-971A-DC7F2433BDAB}" srcId="{12DF788D-D257-48B2-8DBF-E29A6F9495A1}" destId="{1E8456D3-9866-4FF7-8081-E07AC58C47D4}" srcOrd="2" destOrd="0" parTransId="{EBA5700A-2B69-49E8-90FB-CFD558824A66}" sibTransId="{6ADD8307-622E-4DE1-B271-C60969E2582A}"/>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 modelId="{D21A6A08-1F7D-4AD1-A779-FF2F08A54F7D}" type="presParOf" srcId="{773A2065-D8F7-42FA-BA91-5DB0996FC95C}" destId="{8AA2C16F-C222-4F88-8A62-A8E7AD29D427}" srcOrd="5" destOrd="0" presId="urn:microsoft.com/office/officeart/2005/8/layout/lProcess3"/>
    <dgm:cxn modelId="{8634783C-0188-4121-86A4-B9AE6A5BB4A2}" type="presParOf" srcId="{773A2065-D8F7-42FA-BA91-5DB0996FC95C}" destId="{80D37767-6CA1-4C90-9C11-03AC84998477}" srcOrd="6" destOrd="0" presId="urn:microsoft.com/office/officeart/2005/8/layout/lProcess3"/>
    <dgm:cxn modelId="{0FCCE857-36DE-4E7E-96D8-5692837B5572}" type="presParOf" srcId="{773A2065-D8F7-42FA-BA91-5DB0996FC95C}" destId="{670C0480-B3CB-4C1E-8429-C574340281F4}" srcOrd="7" destOrd="0" presId="urn:microsoft.com/office/officeart/2005/8/layout/lProcess3"/>
    <dgm:cxn modelId="{F3B292E8-EF3C-4195-A927-8A60D2BB7A71}" type="presParOf" srcId="{773A2065-D8F7-42FA-BA91-5DB0996FC95C}" destId="{0FA2355A-EB22-4288-9961-9E7B01E75B1A}" srcOrd="8" destOrd="0" presId="urn:microsoft.com/office/officeart/2005/8/layout/lProcess3"/>
    <dgm:cxn modelId="{15B62846-2E51-44AC-BDCD-8BB719648128}" type="presParOf" srcId="{773A2065-D8F7-42FA-BA91-5DB0996FC95C}" destId="{D8960410-9C0D-4CC3-B0FE-5877E50A407F}" srcOrd="9" destOrd="0" presId="urn:microsoft.com/office/officeart/2005/8/layout/lProcess3"/>
    <dgm:cxn modelId="{D3BB4D33-862B-4863-961A-F580E3386034}" type="presParOf" srcId="{773A2065-D8F7-42FA-BA91-5DB0996FC95C}" destId="{A8523DAB-D9DA-4862-BC69-F2B7F45859C4}" srcOrd="10"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4.16</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Personal Preferences</a:t>
          </a:r>
          <a:br>
            <a:rPr lang="en-US" sz="800" i="1" dirty="0">
              <a:solidFill>
                <a:schemeClr val="bg1"/>
              </a:solidFill>
              <a:latin typeface="+mn-lt"/>
            </a:rPr>
          </a:br>
          <a:r>
            <a:rPr lang="en-US" sz="800" i="1" dirty="0">
              <a:solidFill>
                <a:schemeClr val="bg1"/>
              </a:solidFill>
              <a:latin typeface="+mn-lt"/>
            </a:rPr>
            <a:t>4.13</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1E8456D3-9866-4FF7-8081-E07AC58C47D4}">
      <dgm:prSet phldrT="[Text]" custT="1"/>
      <dgm:spPr>
        <a:solidFill>
          <a:srgbClr val="2B51A5"/>
        </a:solidFill>
      </dgm:spPr>
      <dgm:t>
        <a:bodyPr/>
        <a:lstStyle/>
        <a:p>
          <a:r>
            <a:rPr lang="en-US" sz="800" i="1" dirty="0">
              <a:solidFill>
                <a:schemeClr val="bg1"/>
              </a:solidFill>
              <a:latin typeface="+mn-lt"/>
            </a:rPr>
            <a:t>Innovation</a:t>
          </a:r>
          <a:br>
            <a:rPr lang="en-US" sz="800" i="1" dirty="0">
              <a:solidFill>
                <a:schemeClr val="bg1"/>
              </a:solidFill>
              <a:latin typeface="+mn-lt"/>
            </a:rPr>
          </a:br>
          <a:r>
            <a:rPr lang="en-US" sz="800" i="1" dirty="0">
              <a:solidFill>
                <a:schemeClr val="bg1"/>
              </a:solidFill>
              <a:latin typeface="+mn-lt"/>
            </a:rPr>
            <a:t>4.11</a:t>
          </a:r>
          <a:endParaRPr lang="en-US" sz="800" i="1" dirty="0">
            <a:solidFill>
              <a:schemeClr val="bg1"/>
            </a:solidFill>
          </a:endParaRPr>
        </a:p>
      </dgm:t>
    </dgm:pt>
    <dgm:pt modelId="{EBA5700A-2B69-49E8-90FB-CFD558824A66}" type="parTrans" cxnId="{B06534DA-F11E-414B-971A-DC7F2433BDAB}">
      <dgm:prSet/>
      <dgm:spPr/>
      <dgm:t>
        <a:bodyPr/>
        <a:lstStyle/>
        <a:p>
          <a:endParaRPr lang="en-US" sz="800" i="1">
            <a:solidFill>
              <a:schemeClr val="bg1"/>
            </a:solidFill>
          </a:endParaRPr>
        </a:p>
      </dgm:t>
    </dgm:pt>
    <dgm:pt modelId="{6ADD8307-622E-4DE1-B271-C60969E2582A}" type="sibTrans" cxnId="{B06534DA-F11E-414B-971A-DC7F2433BDAB}">
      <dgm:prSet/>
      <dgm:spPr/>
      <dgm:t>
        <a:bodyPr/>
        <a:lstStyle/>
        <a:p>
          <a:endParaRPr lang="en-US" sz="800" i="1">
            <a:solidFill>
              <a:schemeClr val="bg1"/>
            </a:solidFill>
          </a:endParaRPr>
        </a:p>
      </dgm:t>
    </dgm:pt>
    <dgm:pt modelId="{02AB5852-0E11-46F1-A30C-6E808062CB72}">
      <dgm:prSet phldrT="[Text]" custT="1"/>
      <dgm:spPr>
        <a:solidFill>
          <a:srgbClr val="2B51A5"/>
        </a:solidFill>
      </dgm:spPr>
      <dgm:t>
        <a:bodyPr/>
        <a:lstStyle/>
        <a:p>
          <a:r>
            <a:rPr lang="en-US" sz="800" i="1" dirty="0">
              <a:solidFill>
                <a:schemeClr val="bg1"/>
              </a:solidFill>
              <a:latin typeface="+mn-lt"/>
            </a:rPr>
            <a:t>Initial Recall</a:t>
          </a:r>
          <a:br>
            <a:rPr lang="en-US" sz="800" i="1" dirty="0">
              <a:solidFill>
                <a:schemeClr val="bg1"/>
              </a:solidFill>
              <a:latin typeface="+mn-lt"/>
            </a:rPr>
          </a:br>
          <a:r>
            <a:rPr lang="en-US" sz="800" i="1" dirty="0">
              <a:solidFill>
                <a:schemeClr val="bg1"/>
              </a:solidFill>
              <a:latin typeface="+mn-lt"/>
            </a:rPr>
            <a:t>13.6%</a:t>
          </a:r>
          <a:endParaRPr lang="en-US" sz="800" i="1" dirty="0">
            <a:solidFill>
              <a:schemeClr val="bg1"/>
            </a:solidFill>
          </a:endParaRPr>
        </a:p>
      </dgm:t>
    </dgm:pt>
    <dgm:pt modelId="{60AAC285-7CE7-4EE7-ABC6-C889BE5D4DFA}" type="parTrans" cxnId="{880A6D53-3DC3-43B0-83FA-34D511D51D10}">
      <dgm:prSet/>
      <dgm:spPr/>
      <dgm:t>
        <a:bodyPr/>
        <a:lstStyle/>
        <a:p>
          <a:endParaRPr lang="en-US" sz="800" i="1">
            <a:solidFill>
              <a:schemeClr val="bg1"/>
            </a:solidFill>
          </a:endParaRPr>
        </a:p>
      </dgm:t>
    </dgm:pt>
    <dgm:pt modelId="{19E86700-8E44-465D-B513-B09354A09564}" type="sibTrans" cxnId="{880A6D53-3DC3-43B0-83FA-34D511D51D10}">
      <dgm:prSet/>
      <dgm:spPr/>
      <dgm:t>
        <a:bodyPr/>
        <a:lstStyle/>
        <a:p>
          <a:endParaRPr lang="en-US" sz="800" i="1">
            <a:solidFill>
              <a:schemeClr val="bg1"/>
            </a:solidFill>
          </a:endParaRPr>
        </a:p>
      </dgm:t>
    </dgm:pt>
    <dgm:pt modelId="{A7EB8614-201A-40DC-B012-CE8554C22FFF}">
      <dgm:prSet phldrT="[Text]" custT="1"/>
      <dgm:spPr>
        <a:solidFill>
          <a:srgbClr val="2B51A5"/>
        </a:solidFill>
      </dgm:spPr>
      <dgm:t>
        <a:bodyPr/>
        <a:lstStyle/>
        <a:p>
          <a:r>
            <a:rPr lang="en-US" sz="800" i="1" dirty="0">
              <a:solidFill>
                <a:schemeClr val="bg1"/>
              </a:solidFill>
              <a:latin typeface="+mn-lt"/>
            </a:rPr>
            <a:t>Memorability</a:t>
          </a:r>
          <a:br>
            <a:rPr lang="en-US" sz="800" i="1" dirty="0">
              <a:solidFill>
                <a:schemeClr val="bg1"/>
              </a:solidFill>
              <a:latin typeface="+mn-lt"/>
            </a:rPr>
          </a:br>
          <a:r>
            <a:rPr lang="en-US" sz="800" i="1" dirty="0">
              <a:solidFill>
                <a:schemeClr val="bg1"/>
              </a:solidFill>
              <a:latin typeface="+mn-lt"/>
            </a:rPr>
            <a:t>19.9%</a:t>
          </a:r>
          <a:endParaRPr lang="en-US" sz="800" i="1" dirty="0">
            <a:solidFill>
              <a:schemeClr val="bg1"/>
            </a:solidFill>
          </a:endParaRPr>
        </a:p>
      </dgm:t>
    </dgm:pt>
    <dgm:pt modelId="{57DB1587-6E47-4628-BE2E-D74ADC5F058F}" type="parTrans" cxnId="{D9026265-30C4-401F-9DE9-B20FFBDCEDEC}">
      <dgm:prSet/>
      <dgm:spPr/>
      <dgm:t>
        <a:bodyPr/>
        <a:lstStyle/>
        <a:p>
          <a:endParaRPr lang="en-US" sz="800" i="1">
            <a:solidFill>
              <a:schemeClr val="bg1"/>
            </a:solidFill>
          </a:endParaRPr>
        </a:p>
      </dgm:t>
    </dgm:pt>
    <dgm:pt modelId="{5F52FF04-01F8-4B87-9BFF-6DA8C0AF8299}" type="sibTrans" cxnId="{D9026265-30C4-401F-9DE9-B20FFBDCEDEC}">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5">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5">
        <dgm:presLayoutVars>
          <dgm:bulletEnabled val="1"/>
        </dgm:presLayoutVars>
      </dgm:prSet>
      <dgm:spPr/>
    </dgm:pt>
    <dgm:pt modelId="{8AA2C16F-C222-4F88-8A62-A8E7AD29D427}" type="pres">
      <dgm:prSet presAssocID="{1CD15F05-3366-4712-981C-9A9B5BAC3B4B}" presName="sibTrans" presStyleCnt="0"/>
      <dgm:spPr/>
    </dgm:pt>
    <dgm:pt modelId="{80D37767-6CA1-4C90-9C11-03AC84998477}" type="pres">
      <dgm:prSet presAssocID="{1E8456D3-9866-4FF7-8081-E07AC58C47D4}" presName="node" presStyleLbl="alignAccFollowNode1" presStyleIdx="2" presStyleCnt="5">
        <dgm:presLayoutVars>
          <dgm:bulletEnabled val="1"/>
        </dgm:presLayoutVars>
      </dgm:prSet>
      <dgm:spPr/>
    </dgm:pt>
    <dgm:pt modelId="{670C0480-B3CB-4C1E-8429-C574340281F4}" type="pres">
      <dgm:prSet presAssocID="{6ADD8307-622E-4DE1-B271-C60969E2582A}" presName="sibTrans" presStyleCnt="0"/>
      <dgm:spPr/>
    </dgm:pt>
    <dgm:pt modelId="{0FA2355A-EB22-4288-9961-9E7B01E75B1A}" type="pres">
      <dgm:prSet presAssocID="{02AB5852-0E11-46F1-A30C-6E808062CB72}" presName="node" presStyleLbl="alignAccFollowNode1" presStyleIdx="3" presStyleCnt="5">
        <dgm:presLayoutVars>
          <dgm:bulletEnabled val="1"/>
        </dgm:presLayoutVars>
      </dgm:prSet>
      <dgm:spPr/>
    </dgm:pt>
    <dgm:pt modelId="{D8960410-9C0D-4CC3-B0FE-5877E50A407F}" type="pres">
      <dgm:prSet presAssocID="{19E86700-8E44-465D-B513-B09354A09564}" presName="sibTrans" presStyleCnt="0"/>
      <dgm:spPr/>
    </dgm:pt>
    <dgm:pt modelId="{A8523DAB-D9DA-4862-BC69-F2B7F45859C4}" type="pres">
      <dgm:prSet presAssocID="{A7EB8614-201A-40DC-B012-CE8554C22FFF}" presName="node" presStyleLbl="alignAccFollowNode1" presStyleIdx="4" presStyleCnt="5">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CF64B80B-F7A5-432A-96F2-5CE150C1EDC8}" type="presOf" srcId="{1E8456D3-9866-4FF7-8081-E07AC58C47D4}" destId="{80D37767-6CA1-4C90-9C11-03AC84998477}"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9026265-30C4-401F-9DE9-B20FFBDCEDEC}" srcId="{12DF788D-D257-48B2-8DBF-E29A6F9495A1}" destId="{A7EB8614-201A-40DC-B012-CE8554C22FFF}" srcOrd="4" destOrd="0" parTransId="{57DB1587-6E47-4628-BE2E-D74ADC5F058F}" sibTransId="{5F52FF04-01F8-4B87-9BFF-6DA8C0AF8299}"/>
    <dgm:cxn modelId="{DB4BDF4C-8D6C-4ED7-9A26-D66D462C7870}" type="presOf" srcId="{12DF788D-D257-48B2-8DBF-E29A6F9495A1}" destId="{4DB98596-2766-4057-A6EE-8371584030DA}" srcOrd="0" destOrd="0" presId="urn:microsoft.com/office/officeart/2005/8/layout/lProcess3"/>
    <dgm:cxn modelId="{880A6D53-3DC3-43B0-83FA-34D511D51D10}" srcId="{12DF788D-D257-48B2-8DBF-E29A6F9495A1}" destId="{02AB5852-0E11-46F1-A30C-6E808062CB72}" srcOrd="3" destOrd="0" parTransId="{60AAC285-7CE7-4EE7-ABC6-C889BE5D4DFA}" sibTransId="{19E86700-8E44-465D-B513-B09354A09564}"/>
    <dgm:cxn modelId="{0256F075-E47A-43C8-B0F0-B82F54BF17D1}" type="presOf" srcId="{02AB5852-0E11-46F1-A30C-6E808062CB72}" destId="{0FA2355A-EB22-4288-9961-9E7B01E75B1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F6A8BDD0-7D15-439E-A81D-F8914B2B7E78}" type="presOf" srcId="{A7EB8614-201A-40DC-B012-CE8554C22FFF}" destId="{A8523DAB-D9DA-4862-BC69-F2B7F45859C4}" srcOrd="0" destOrd="0" presId="urn:microsoft.com/office/officeart/2005/8/layout/lProcess3"/>
    <dgm:cxn modelId="{B06534DA-F11E-414B-971A-DC7F2433BDAB}" srcId="{12DF788D-D257-48B2-8DBF-E29A6F9495A1}" destId="{1E8456D3-9866-4FF7-8081-E07AC58C47D4}" srcOrd="2" destOrd="0" parTransId="{EBA5700A-2B69-49E8-90FB-CFD558824A66}" sibTransId="{6ADD8307-622E-4DE1-B271-C60969E2582A}"/>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 modelId="{D21A6A08-1F7D-4AD1-A779-FF2F08A54F7D}" type="presParOf" srcId="{773A2065-D8F7-42FA-BA91-5DB0996FC95C}" destId="{8AA2C16F-C222-4F88-8A62-A8E7AD29D427}" srcOrd="5" destOrd="0" presId="urn:microsoft.com/office/officeart/2005/8/layout/lProcess3"/>
    <dgm:cxn modelId="{8634783C-0188-4121-86A4-B9AE6A5BB4A2}" type="presParOf" srcId="{773A2065-D8F7-42FA-BA91-5DB0996FC95C}" destId="{80D37767-6CA1-4C90-9C11-03AC84998477}" srcOrd="6" destOrd="0" presId="urn:microsoft.com/office/officeart/2005/8/layout/lProcess3"/>
    <dgm:cxn modelId="{0FCCE857-36DE-4E7E-96D8-5692837B5572}" type="presParOf" srcId="{773A2065-D8F7-42FA-BA91-5DB0996FC95C}" destId="{670C0480-B3CB-4C1E-8429-C574340281F4}" srcOrd="7" destOrd="0" presId="urn:microsoft.com/office/officeart/2005/8/layout/lProcess3"/>
    <dgm:cxn modelId="{F3B292E8-EF3C-4195-A927-8A60D2BB7A71}" type="presParOf" srcId="{773A2065-D8F7-42FA-BA91-5DB0996FC95C}" destId="{0FA2355A-EB22-4288-9961-9E7B01E75B1A}" srcOrd="8" destOrd="0" presId="urn:microsoft.com/office/officeart/2005/8/layout/lProcess3"/>
    <dgm:cxn modelId="{15B62846-2E51-44AC-BDCD-8BB719648128}" type="presParOf" srcId="{773A2065-D8F7-42FA-BA91-5DB0996FC95C}" destId="{D8960410-9C0D-4CC3-B0FE-5877E50A407F}" srcOrd="9" destOrd="0" presId="urn:microsoft.com/office/officeart/2005/8/layout/lProcess3"/>
    <dgm:cxn modelId="{D3BB4D33-862B-4863-961A-F580E3386034}" type="presParOf" srcId="{773A2065-D8F7-42FA-BA91-5DB0996FC95C}" destId="{A8523DAB-D9DA-4862-BC69-F2B7F45859C4}" srcOrd="10"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4.16</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Personal Preferences</a:t>
          </a:r>
          <a:br>
            <a:rPr lang="en-US" sz="800" i="1" dirty="0">
              <a:solidFill>
                <a:schemeClr val="bg1"/>
              </a:solidFill>
              <a:latin typeface="+mn-lt"/>
            </a:rPr>
          </a:br>
          <a:r>
            <a:rPr lang="en-US" sz="800" i="1" dirty="0">
              <a:solidFill>
                <a:schemeClr val="bg1"/>
              </a:solidFill>
              <a:latin typeface="+mn-lt"/>
            </a:rPr>
            <a:t>4.13</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1E8456D3-9866-4FF7-8081-E07AC58C47D4}">
      <dgm:prSet phldrT="[Text]" custT="1"/>
      <dgm:spPr>
        <a:solidFill>
          <a:srgbClr val="2B51A5"/>
        </a:solidFill>
      </dgm:spPr>
      <dgm:t>
        <a:bodyPr/>
        <a:lstStyle/>
        <a:p>
          <a:r>
            <a:rPr lang="en-US" sz="800" i="1" dirty="0">
              <a:solidFill>
                <a:schemeClr val="bg1"/>
              </a:solidFill>
              <a:latin typeface="+mn-lt"/>
            </a:rPr>
            <a:t>Innovation</a:t>
          </a:r>
          <a:br>
            <a:rPr lang="en-US" sz="800" i="1" dirty="0">
              <a:solidFill>
                <a:schemeClr val="bg1"/>
              </a:solidFill>
              <a:latin typeface="+mn-lt"/>
            </a:rPr>
          </a:br>
          <a:r>
            <a:rPr lang="en-US" sz="800" i="1" dirty="0">
              <a:solidFill>
                <a:schemeClr val="bg1"/>
              </a:solidFill>
              <a:latin typeface="+mn-lt"/>
            </a:rPr>
            <a:t>4.11</a:t>
          </a:r>
          <a:endParaRPr lang="en-US" sz="800" i="1" dirty="0">
            <a:solidFill>
              <a:schemeClr val="bg1"/>
            </a:solidFill>
          </a:endParaRPr>
        </a:p>
      </dgm:t>
    </dgm:pt>
    <dgm:pt modelId="{EBA5700A-2B69-49E8-90FB-CFD558824A66}" type="parTrans" cxnId="{B06534DA-F11E-414B-971A-DC7F2433BDAB}">
      <dgm:prSet/>
      <dgm:spPr/>
      <dgm:t>
        <a:bodyPr/>
        <a:lstStyle/>
        <a:p>
          <a:endParaRPr lang="en-US" sz="800" i="1">
            <a:solidFill>
              <a:schemeClr val="bg1"/>
            </a:solidFill>
          </a:endParaRPr>
        </a:p>
      </dgm:t>
    </dgm:pt>
    <dgm:pt modelId="{6ADD8307-622E-4DE1-B271-C60969E2582A}" type="sibTrans" cxnId="{B06534DA-F11E-414B-971A-DC7F2433BDAB}">
      <dgm:prSet/>
      <dgm:spPr/>
      <dgm:t>
        <a:bodyPr/>
        <a:lstStyle/>
        <a:p>
          <a:endParaRPr lang="en-US" sz="800" i="1">
            <a:solidFill>
              <a:schemeClr val="bg1"/>
            </a:solidFill>
          </a:endParaRPr>
        </a:p>
      </dgm:t>
    </dgm:pt>
    <dgm:pt modelId="{02AB5852-0E11-46F1-A30C-6E808062CB72}">
      <dgm:prSet phldrT="[Text]" custT="1"/>
      <dgm:spPr>
        <a:solidFill>
          <a:srgbClr val="2B51A5"/>
        </a:solidFill>
      </dgm:spPr>
      <dgm:t>
        <a:bodyPr/>
        <a:lstStyle/>
        <a:p>
          <a:r>
            <a:rPr lang="en-US" sz="800" i="1" dirty="0">
              <a:solidFill>
                <a:schemeClr val="bg1"/>
              </a:solidFill>
              <a:latin typeface="+mn-lt"/>
            </a:rPr>
            <a:t>Initial Recall</a:t>
          </a:r>
          <a:br>
            <a:rPr lang="en-US" sz="800" i="1" dirty="0">
              <a:solidFill>
                <a:schemeClr val="bg1"/>
              </a:solidFill>
              <a:latin typeface="+mn-lt"/>
            </a:rPr>
          </a:br>
          <a:r>
            <a:rPr lang="en-US" sz="800" i="1" dirty="0">
              <a:solidFill>
                <a:schemeClr val="bg1"/>
              </a:solidFill>
              <a:latin typeface="+mn-lt"/>
            </a:rPr>
            <a:t>13.6%</a:t>
          </a:r>
          <a:endParaRPr lang="en-US" sz="800" i="1" dirty="0">
            <a:solidFill>
              <a:schemeClr val="bg1"/>
            </a:solidFill>
          </a:endParaRPr>
        </a:p>
      </dgm:t>
    </dgm:pt>
    <dgm:pt modelId="{60AAC285-7CE7-4EE7-ABC6-C889BE5D4DFA}" type="parTrans" cxnId="{880A6D53-3DC3-43B0-83FA-34D511D51D10}">
      <dgm:prSet/>
      <dgm:spPr/>
      <dgm:t>
        <a:bodyPr/>
        <a:lstStyle/>
        <a:p>
          <a:endParaRPr lang="en-US" sz="800" i="1">
            <a:solidFill>
              <a:schemeClr val="bg1"/>
            </a:solidFill>
          </a:endParaRPr>
        </a:p>
      </dgm:t>
    </dgm:pt>
    <dgm:pt modelId="{19E86700-8E44-465D-B513-B09354A09564}" type="sibTrans" cxnId="{880A6D53-3DC3-43B0-83FA-34D511D51D10}">
      <dgm:prSet/>
      <dgm:spPr/>
      <dgm:t>
        <a:bodyPr/>
        <a:lstStyle/>
        <a:p>
          <a:endParaRPr lang="en-US" sz="800" i="1">
            <a:solidFill>
              <a:schemeClr val="bg1"/>
            </a:solidFill>
          </a:endParaRPr>
        </a:p>
      </dgm:t>
    </dgm:pt>
    <dgm:pt modelId="{A7EB8614-201A-40DC-B012-CE8554C22FFF}">
      <dgm:prSet phldrT="[Text]" custT="1"/>
      <dgm:spPr>
        <a:solidFill>
          <a:srgbClr val="2B51A5"/>
        </a:solidFill>
      </dgm:spPr>
      <dgm:t>
        <a:bodyPr/>
        <a:lstStyle/>
        <a:p>
          <a:r>
            <a:rPr lang="en-US" sz="800" i="1" dirty="0">
              <a:solidFill>
                <a:schemeClr val="bg1"/>
              </a:solidFill>
              <a:latin typeface="+mn-lt"/>
            </a:rPr>
            <a:t>Memorability</a:t>
          </a:r>
          <a:br>
            <a:rPr lang="en-US" sz="800" i="1" dirty="0">
              <a:solidFill>
                <a:schemeClr val="bg1"/>
              </a:solidFill>
              <a:latin typeface="+mn-lt"/>
            </a:rPr>
          </a:br>
          <a:r>
            <a:rPr lang="en-US" sz="800" i="1" dirty="0">
              <a:solidFill>
                <a:schemeClr val="bg1"/>
              </a:solidFill>
              <a:latin typeface="+mn-lt"/>
            </a:rPr>
            <a:t>19.9%</a:t>
          </a:r>
          <a:endParaRPr lang="en-US" sz="800" i="1" dirty="0">
            <a:solidFill>
              <a:schemeClr val="bg1"/>
            </a:solidFill>
          </a:endParaRPr>
        </a:p>
      </dgm:t>
    </dgm:pt>
    <dgm:pt modelId="{57DB1587-6E47-4628-BE2E-D74ADC5F058F}" type="parTrans" cxnId="{D9026265-30C4-401F-9DE9-B20FFBDCEDEC}">
      <dgm:prSet/>
      <dgm:spPr/>
      <dgm:t>
        <a:bodyPr/>
        <a:lstStyle/>
        <a:p>
          <a:endParaRPr lang="en-US" sz="800" i="1">
            <a:solidFill>
              <a:schemeClr val="bg1"/>
            </a:solidFill>
          </a:endParaRPr>
        </a:p>
      </dgm:t>
    </dgm:pt>
    <dgm:pt modelId="{5F52FF04-01F8-4B87-9BFF-6DA8C0AF8299}" type="sibTrans" cxnId="{D9026265-30C4-401F-9DE9-B20FFBDCEDEC}">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5">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5">
        <dgm:presLayoutVars>
          <dgm:bulletEnabled val="1"/>
        </dgm:presLayoutVars>
      </dgm:prSet>
      <dgm:spPr/>
    </dgm:pt>
    <dgm:pt modelId="{8AA2C16F-C222-4F88-8A62-A8E7AD29D427}" type="pres">
      <dgm:prSet presAssocID="{1CD15F05-3366-4712-981C-9A9B5BAC3B4B}" presName="sibTrans" presStyleCnt="0"/>
      <dgm:spPr/>
    </dgm:pt>
    <dgm:pt modelId="{80D37767-6CA1-4C90-9C11-03AC84998477}" type="pres">
      <dgm:prSet presAssocID="{1E8456D3-9866-4FF7-8081-E07AC58C47D4}" presName="node" presStyleLbl="alignAccFollowNode1" presStyleIdx="2" presStyleCnt="5">
        <dgm:presLayoutVars>
          <dgm:bulletEnabled val="1"/>
        </dgm:presLayoutVars>
      </dgm:prSet>
      <dgm:spPr/>
    </dgm:pt>
    <dgm:pt modelId="{670C0480-B3CB-4C1E-8429-C574340281F4}" type="pres">
      <dgm:prSet presAssocID="{6ADD8307-622E-4DE1-B271-C60969E2582A}" presName="sibTrans" presStyleCnt="0"/>
      <dgm:spPr/>
    </dgm:pt>
    <dgm:pt modelId="{0FA2355A-EB22-4288-9961-9E7B01E75B1A}" type="pres">
      <dgm:prSet presAssocID="{02AB5852-0E11-46F1-A30C-6E808062CB72}" presName="node" presStyleLbl="alignAccFollowNode1" presStyleIdx="3" presStyleCnt="5">
        <dgm:presLayoutVars>
          <dgm:bulletEnabled val="1"/>
        </dgm:presLayoutVars>
      </dgm:prSet>
      <dgm:spPr/>
    </dgm:pt>
    <dgm:pt modelId="{D8960410-9C0D-4CC3-B0FE-5877E50A407F}" type="pres">
      <dgm:prSet presAssocID="{19E86700-8E44-465D-B513-B09354A09564}" presName="sibTrans" presStyleCnt="0"/>
      <dgm:spPr/>
    </dgm:pt>
    <dgm:pt modelId="{A8523DAB-D9DA-4862-BC69-F2B7F45859C4}" type="pres">
      <dgm:prSet presAssocID="{A7EB8614-201A-40DC-B012-CE8554C22FFF}" presName="node" presStyleLbl="alignAccFollowNode1" presStyleIdx="4" presStyleCnt="5">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CF64B80B-F7A5-432A-96F2-5CE150C1EDC8}" type="presOf" srcId="{1E8456D3-9866-4FF7-8081-E07AC58C47D4}" destId="{80D37767-6CA1-4C90-9C11-03AC84998477}"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9026265-30C4-401F-9DE9-B20FFBDCEDEC}" srcId="{12DF788D-D257-48B2-8DBF-E29A6F9495A1}" destId="{A7EB8614-201A-40DC-B012-CE8554C22FFF}" srcOrd="4" destOrd="0" parTransId="{57DB1587-6E47-4628-BE2E-D74ADC5F058F}" sibTransId="{5F52FF04-01F8-4B87-9BFF-6DA8C0AF8299}"/>
    <dgm:cxn modelId="{DB4BDF4C-8D6C-4ED7-9A26-D66D462C7870}" type="presOf" srcId="{12DF788D-D257-48B2-8DBF-E29A6F9495A1}" destId="{4DB98596-2766-4057-A6EE-8371584030DA}" srcOrd="0" destOrd="0" presId="urn:microsoft.com/office/officeart/2005/8/layout/lProcess3"/>
    <dgm:cxn modelId="{880A6D53-3DC3-43B0-83FA-34D511D51D10}" srcId="{12DF788D-D257-48B2-8DBF-E29A6F9495A1}" destId="{02AB5852-0E11-46F1-A30C-6E808062CB72}" srcOrd="3" destOrd="0" parTransId="{60AAC285-7CE7-4EE7-ABC6-C889BE5D4DFA}" sibTransId="{19E86700-8E44-465D-B513-B09354A09564}"/>
    <dgm:cxn modelId="{0256F075-E47A-43C8-B0F0-B82F54BF17D1}" type="presOf" srcId="{02AB5852-0E11-46F1-A30C-6E808062CB72}" destId="{0FA2355A-EB22-4288-9961-9E7B01E75B1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F6A8BDD0-7D15-439E-A81D-F8914B2B7E78}" type="presOf" srcId="{A7EB8614-201A-40DC-B012-CE8554C22FFF}" destId="{A8523DAB-D9DA-4862-BC69-F2B7F45859C4}" srcOrd="0" destOrd="0" presId="urn:microsoft.com/office/officeart/2005/8/layout/lProcess3"/>
    <dgm:cxn modelId="{B06534DA-F11E-414B-971A-DC7F2433BDAB}" srcId="{12DF788D-D257-48B2-8DBF-E29A6F9495A1}" destId="{1E8456D3-9866-4FF7-8081-E07AC58C47D4}" srcOrd="2" destOrd="0" parTransId="{EBA5700A-2B69-49E8-90FB-CFD558824A66}" sibTransId="{6ADD8307-622E-4DE1-B271-C60969E2582A}"/>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 modelId="{D21A6A08-1F7D-4AD1-A779-FF2F08A54F7D}" type="presParOf" srcId="{773A2065-D8F7-42FA-BA91-5DB0996FC95C}" destId="{8AA2C16F-C222-4F88-8A62-A8E7AD29D427}" srcOrd="5" destOrd="0" presId="urn:microsoft.com/office/officeart/2005/8/layout/lProcess3"/>
    <dgm:cxn modelId="{8634783C-0188-4121-86A4-B9AE6A5BB4A2}" type="presParOf" srcId="{773A2065-D8F7-42FA-BA91-5DB0996FC95C}" destId="{80D37767-6CA1-4C90-9C11-03AC84998477}" srcOrd="6" destOrd="0" presId="urn:microsoft.com/office/officeart/2005/8/layout/lProcess3"/>
    <dgm:cxn modelId="{0FCCE857-36DE-4E7E-96D8-5692837B5572}" type="presParOf" srcId="{773A2065-D8F7-42FA-BA91-5DB0996FC95C}" destId="{670C0480-B3CB-4C1E-8429-C574340281F4}" srcOrd="7" destOrd="0" presId="urn:microsoft.com/office/officeart/2005/8/layout/lProcess3"/>
    <dgm:cxn modelId="{F3B292E8-EF3C-4195-A927-8A60D2BB7A71}" type="presParOf" srcId="{773A2065-D8F7-42FA-BA91-5DB0996FC95C}" destId="{0FA2355A-EB22-4288-9961-9E7B01E75B1A}" srcOrd="8" destOrd="0" presId="urn:microsoft.com/office/officeart/2005/8/layout/lProcess3"/>
    <dgm:cxn modelId="{15B62846-2E51-44AC-BDCD-8BB719648128}" type="presParOf" srcId="{773A2065-D8F7-42FA-BA91-5DB0996FC95C}" destId="{D8960410-9C0D-4CC3-B0FE-5877E50A407F}" srcOrd="9" destOrd="0" presId="urn:microsoft.com/office/officeart/2005/8/layout/lProcess3"/>
    <dgm:cxn modelId="{D3BB4D33-862B-4863-961A-F580E3386034}" type="presParOf" srcId="{773A2065-D8F7-42FA-BA91-5DB0996FC95C}" destId="{A8523DAB-D9DA-4862-BC69-F2B7F45859C4}" srcOrd="10"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4.16</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Personal Preferences</a:t>
          </a:r>
          <a:br>
            <a:rPr lang="en-US" sz="800" i="1" dirty="0">
              <a:solidFill>
                <a:schemeClr val="bg1"/>
              </a:solidFill>
              <a:latin typeface="+mn-lt"/>
            </a:rPr>
          </a:br>
          <a:r>
            <a:rPr lang="en-US" sz="800" i="1" dirty="0">
              <a:solidFill>
                <a:schemeClr val="bg1"/>
              </a:solidFill>
              <a:latin typeface="+mn-lt"/>
            </a:rPr>
            <a:t>4.13</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1E8456D3-9866-4FF7-8081-E07AC58C47D4}">
      <dgm:prSet phldrT="[Text]" custT="1"/>
      <dgm:spPr>
        <a:solidFill>
          <a:srgbClr val="2B51A5"/>
        </a:solidFill>
      </dgm:spPr>
      <dgm:t>
        <a:bodyPr/>
        <a:lstStyle/>
        <a:p>
          <a:r>
            <a:rPr lang="en-US" sz="800" i="1" dirty="0">
              <a:solidFill>
                <a:schemeClr val="bg1"/>
              </a:solidFill>
              <a:latin typeface="+mn-lt"/>
            </a:rPr>
            <a:t>Innovation</a:t>
          </a:r>
          <a:br>
            <a:rPr lang="en-US" sz="800" i="1" dirty="0">
              <a:solidFill>
                <a:schemeClr val="bg1"/>
              </a:solidFill>
              <a:latin typeface="+mn-lt"/>
            </a:rPr>
          </a:br>
          <a:r>
            <a:rPr lang="en-US" sz="800" i="1" dirty="0">
              <a:solidFill>
                <a:schemeClr val="bg1"/>
              </a:solidFill>
              <a:latin typeface="+mn-lt"/>
            </a:rPr>
            <a:t>4.11</a:t>
          </a:r>
          <a:endParaRPr lang="en-US" sz="800" i="1" dirty="0">
            <a:solidFill>
              <a:schemeClr val="bg1"/>
            </a:solidFill>
          </a:endParaRPr>
        </a:p>
      </dgm:t>
    </dgm:pt>
    <dgm:pt modelId="{EBA5700A-2B69-49E8-90FB-CFD558824A66}" type="parTrans" cxnId="{B06534DA-F11E-414B-971A-DC7F2433BDAB}">
      <dgm:prSet/>
      <dgm:spPr/>
      <dgm:t>
        <a:bodyPr/>
        <a:lstStyle/>
        <a:p>
          <a:endParaRPr lang="en-US" sz="800" i="1">
            <a:solidFill>
              <a:schemeClr val="bg1"/>
            </a:solidFill>
          </a:endParaRPr>
        </a:p>
      </dgm:t>
    </dgm:pt>
    <dgm:pt modelId="{6ADD8307-622E-4DE1-B271-C60969E2582A}" type="sibTrans" cxnId="{B06534DA-F11E-414B-971A-DC7F2433BDAB}">
      <dgm:prSet/>
      <dgm:spPr/>
      <dgm:t>
        <a:bodyPr/>
        <a:lstStyle/>
        <a:p>
          <a:endParaRPr lang="en-US" sz="800" i="1">
            <a:solidFill>
              <a:schemeClr val="bg1"/>
            </a:solidFill>
          </a:endParaRPr>
        </a:p>
      </dgm:t>
    </dgm:pt>
    <dgm:pt modelId="{02AB5852-0E11-46F1-A30C-6E808062CB72}">
      <dgm:prSet phldrT="[Text]" custT="1"/>
      <dgm:spPr>
        <a:solidFill>
          <a:srgbClr val="2B51A5"/>
        </a:solidFill>
      </dgm:spPr>
      <dgm:t>
        <a:bodyPr/>
        <a:lstStyle/>
        <a:p>
          <a:r>
            <a:rPr lang="en-US" sz="800" i="1" dirty="0">
              <a:solidFill>
                <a:schemeClr val="bg1"/>
              </a:solidFill>
              <a:latin typeface="+mn-lt"/>
            </a:rPr>
            <a:t>Initial Recall</a:t>
          </a:r>
          <a:br>
            <a:rPr lang="en-US" sz="800" i="1" dirty="0">
              <a:solidFill>
                <a:schemeClr val="bg1"/>
              </a:solidFill>
              <a:latin typeface="+mn-lt"/>
            </a:rPr>
          </a:br>
          <a:r>
            <a:rPr lang="en-US" sz="800" i="1" dirty="0">
              <a:solidFill>
                <a:schemeClr val="bg1"/>
              </a:solidFill>
              <a:latin typeface="+mn-lt"/>
            </a:rPr>
            <a:t>13.6%</a:t>
          </a:r>
          <a:endParaRPr lang="en-US" sz="800" i="1" dirty="0">
            <a:solidFill>
              <a:schemeClr val="bg1"/>
            </a:solidFill>
          </a:endParaRPr>
        </a:p>
      </dgm:t>
    </dgm:pt>
    <dgm:pt modelId="{60AAC285-7CE7-4EE7-ABC6-C889BE5D4DFA}" type="parTrans" cxnId="{880A6D53-3DC3-43B0-83FA-34D511D51D10}">
      <dgm:prSet/>
      <dgm:spPr/>
      <dgm:t>
        <a:bodyPr/>
        <a:lstStyle/>
        <a:p>
          <a:endParaRPr lang="en-US" sz="800" i="1">
            <a:solidFill>
              <a:schemeClr val="bg1"/>
            </a:solidFill>
          </a:endParaRPr>
        </a:p>
      </dgm:t>
    </dgm:pt>
    <dgm:pt modelId="{19E86700-8E44-465D-B513-B09354A09564}" type="sibTrans" cxnId="{880A6D53-3DC3-43B0-83FA-34D511D51D10}">
      <dgm:prSet/>
      <dgm:spPr/>
      <dgm:t>
        <a:bodyPr/>
        <a:lstStyle/>
        <a:p>
          <a:endParaRPr lang="en-US" sz="800" i="1">
            <a:solidFill>
              <a:schemeClr val="bg1"/>
            </a:solidFill>
          </a:endParaRPr>
        </a:p>
      </dgm:t>
    </dgm:pt>
    <dgm:pt modelId="{A7EB8614-201A-40DC-B012-CE8554C22FFF}">
      <dgm:prSet phldrT="[Text]" custT="1"/>
      <dgm:spPr>
        <a:solidFill>
          <a:srgbClr val="2B51A5"/>
        </a:solidFill>
      </dgm:spPr>
      <dgm:t>
        <a:bodyPr/>
        <a:lstStyle/>
        <a:p>
          <a:r>
            <a:rPr lang="en-US" sz="800" i="1" dirty="0">
              <a:solidFill>
                <a:schemeClr val="bg1"/>
              </a:solidFill>
              <a:latin typeface="+mn-lt"/>
            </a:rPr>
            <a:t>Memorability</a:t>
          </a:r>
          <a:br>
            <a:rPr lang="en-US" sz="800" i="1" dirty="0">
              <a:solidFill>
                <a:schemeClr val="bg1"/>
              </a:solidFill>
              <a:latin typeface="+mn-lt"/>
            </a:rPr>
          </a:br>
          <a:r>
            <a:rPr lang="en-US" sz="800" i="1" dirty="0">
              <a:solidFill>
                <a:schemeClr val="bg1"/>
              </a:solidFill>
              <a:latin typeface="+mn-lt"/>
            </a:rPr>
            <a:t>19.9%</a:t>
          </a:r>
          <a:endParaRPr lang="en-US" sz="800" i="1" dirty="0">
            <a:solidFill>
              <a:schemeClr val="bg1"/>
            </a:solidFill>
          </a:endParaRPr>
        </a:p>
      </dgm:t>
    </dgm:pt>
    <dgm:pt modelId="{57DB1587-6E47-4628-BE2E-D74ADC5F058F}" type="parTrans" cxnId="{D9026265-30C4-401F-9DE9-B20FFBDCEDEC}">
      <dgm:prSet/>
      <dgm:spPr/>
      <dgm:t>
        <a:bodyPr/>
        <a:lstStyle/>
        <a:p>
          <a:endParaRPr lang="en-US" sz="800" i="1">
            <a:solidFill>
              <a:schemeClr val="bg1"/>
            </a:solidFill>
          </a:endParaRPr>
        </a:p>
      </dgm:t>
    </dgm:pt>
    <dgm:pt modelId="{5F52FF04-01F8-4B87-9BFF-6DA8C0AF8299}" type="sibTrans" cxnId="{D9026265-30C4-401F-9DE9-B20FFBDCEDEC}">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5">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5">
        <dgm:presLayoutVars>
          <dgm:bulletEnabled val="1"/>
        </dgm:presLayoutVars>
      </dgm:prSet>
      <dgm:spPr/>
    </dgm:pt>
    <dgm:pt modelId="{8AA2C16F-C222-4F88-8A62-A8E7AD29D427}" type="pres">
      <dgm:prSet presAssocID="{1CD15F05-3366-4712-981C-9A9B5BAC3B4B}" presName="sibTrans" presStyleCnt="0"/>
      <dgm:spPr/>
    </dgm:pt>
    <dgm:pt modelId="{80D37767-6CA1-4C90-9C11-03AC84998477}" type="pres">
      <dgm:prSet presAssocID="{1E8456D3-9866-4FF7-8081-E07AC58C47D4}" presName="node" presStyleLbl="alignAccFollowNode1" presStyleIdx="2" presStyleCnt="5">
        <dgm:presLayoutVars>
          <dgm:bulletEnabled val="1"/>
        </dgm:presLayoutVars>
      </dgm:prSet>
      <dgm:spPr/>
    </dgm:pt>
    <dgm:pt modelId="{670C0480-B3CB-4C1E-8429-C574340281F4}" type="pres">
      <dgm:prSet presAssocID="{6ADD8307-622E-4DE1-B271-C60969E2582A}" presName="sibTrans" presStyleCnt="0"/>
      <dgm:spPr/>
    </dgm:pt>
    <dgm:pt modelId="{0FA2355A-EB22-4288-9961-9E7B01E75B1A}" type="pres">
      <dgm:prSet presAssocID="{02AB5852-0E11-46F1-A30C-6E808062CB72}" presName="node" presStyleLbl="alignAccFollowNode1" presStyleIdx="3" presStyleCnt="5">
        <dgm:presLayoutVars>
          <dgm:bulletEnabled val="1"/>
        </dgm:presLayoutVars>
      </dgm:prSet>
      <dgm:spPr/>
    </dgm:pt>
    <dgm:pt modelId="{D8960410-9C0D-4CC3-B0FE-5877E50A407F}" type="pres">
      <dgm:prSet presAssocID="{19E86700-8E44-465D-B513-B09354A09564}" presName="sibTrans" presStyleCnt="0"/>
      <dgm:spPr/>
    </dgm:pt>
    <dgm:pt modelId="{A8523DAB-D9DA-4862-BC69-F2B7F45859C4}" type="pres">
      <dgm:prSet presAssocID="{A7EB8614-201A-40DC-B012-CE8554C22FFF}" presName="node" presStyleLbl="alignAccFollowNode1" presStyleIdx="4" presStyleCnt="5">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CF64B80B-F7A5-432A-96F2-5CE150C1EDC8}" type="presOf" srcId="{1E8456D3-9866-4FF7-8081-E07AC58C47D4}" destId="{80D37767-6CA1-4C90-9C11-03AC84998477}"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9026265-30C4-401F-9DE9-B20FFBDCEDEC}" srcId="{12DF788D-D257-48B2-8DBF-E29A6F9495A1}" destId="{A7EB8614-201A-40DC-B012-CE8554C22FFF}" srcOrd="4" destOrd="0" parTransId="{57DB1587-6E47-4628-BE2E-D74ADC5F058F}" sibTransId="{5F52FF04-01F8-4B87-9BFF-6DA8C0AF8299}"/>
    <dgm:cxn modelId="{DB4BDF4C-8D6C-4ED7-9A26-D66D462C7870}" type="presOf" srcId="{12DF788D-D257-48B2-8DBF-E29A6F9495A1}" destId="{4DB98596-2766-4057-A6EE-8371584030DA}" srcOrd="0" destOrd="0" presId="urn:microsoft.com/office/officeart/2005/8/layout/lProcess3"/>
    <dgm:cxn modelId="{880A6D53-3DC3-43B0-83FA-34D511D51D10}" srcId="{12DF788D-D257-48B2-8DBF-E29A6F9495A1}" destId="{02AB5852-0E11-46F1-A30C-6E808062CB72}" srcOrd="3" destOrd="0" parTransId="{60AAC285-7CE7-4EE7-ABC6-C889BE5D4DFA}" sibTransId="{19E86700-8E44-465D-B513-B09354A09564}"/>
    <dgm:cxn modelId="{0256F075-E47A-43C8-B0F0-B82F54BF17D1}" type="presOf" srcId="{02AB5852-0E11-46F1-A30C-6E808062CB72}" destId="{0FA2355A-EB22-4288-9961-9E7B01E75B1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F6A8BDD0-7D15-439E-A81D-F8914B2B7E78}" type="presOf" srcId="{A7EB8614-201A-40DC-B012-CE8554C22FFF}" destId="{A8523DAB-D9DA-4862-BC69-F2B7F45859C4}" srcOrd="0" destOrd="0" presId="urn:microsoft.com/office/officeart/2005/8/layout/lProcess3"/>
    <dgm:cxn modelId="{B06534DA-F11E-414B-971A-DC7F2433BDAB}" srcId="{12DF788D-D257-48B2-8DBF-E29A6F9495A1}" destId="{1E8456D3-9866-4FF7-8081-E07AC58C47D4}" srcOrd="2" destOrd="0" parTransId="{EBA5700A-2B69-49E8-90FB-CFD558824A66}" sibTransId="{6ADD8307-622E-4DE1-B271-C60969E2582A}"/>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 modelId="{D21A6A08-1F7D-4AD1-A779-FF2F08A54F7D}" type="presParOf" srcId="{773A2065-D8F7-42FA-BA91-5DB0996FC95C}" destId="{8AA2C16F-C222-4F88-8A62-A8E7AD29D427}" srcOrd="5" destOrd="0" presId="urn:microsoft.com/office/officeart/2005/8/layout/lProcess3"/>
    <dgm:cxn modelId="{8634783C-0188-4121-86A4-B9AE6A5BB4A2}" type="presParOf" srcId="{773A2065-D8F7-42FA-BA91-5DB0996FC95C}" destId="{80D37767-6CA1-4C90-9C11-03AC84998477}" srcOrd="6" destOrd="0" presId="urn:microsoft.com/office/officeart/2005/8/layout/lProcess3"/>
    <dgm:cxn modelId="{0FCCE857-36DE-4E7E-96D8-5692837B5572}" type="presParOf" srcId="{773A2065-D8F7-42FA-BA91-5DB0996FC95C}" destId="{670C0480-B3CB-4C1E-8429-C574340281F4}" srcOrd="7" destOrd="0" presId="urn:microsoft.com/office/officeart/2005/8/layout/lProcess3"/>
    <dgm:cxn modelId="{F3B292E8-EF3C-4195-A927-8A60D2BB7A71}" type="presParOf" srcId="{773A2065-D8F7-42FA-BA91-5DB0996FC95C}" destId="{0FA2355A-EB22-4288-9961-9E7B01E75B1A}" srcOrd="8" destOrd="0" presId="urn:microsoft.com/office/officeart/2005/8/layout/lProcess3"/>
    <dgm:cxn modelId="{15B62846-2E51-44AC-BDCD-8BB719648128}" type="presParOf" srcId="{773A2065-D8F7-42FA-BA91-5DB0996FC95C}" destId="{D8960410-9C0D-4CC3-B0FE-5877E50A407F}" srcOrd="9" destOrd="0" presId="urn:microsoft.com/office/officeart/2005/8/layout/lProcess3"/>
    <dgm:cxn modelId="{D3BB4D33-862B-4863-961A-F580E3386034}" type="presParOf" srcId="{773A2065-D8F7-42FA-BA91-5DB0996FC95C}" destId="{A8523DAB-D9DA-4862-BC69-F2B7F45859C4}" srcOrd="10"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F533C-2F62-456F-BCEC-502C24F766FF}">
      <dsp:nvSpPr>
        <dsp:cNvPr id="0" name=""/>
        <dsp:cNvSpPr/>
      </dsp:nvSpPr>
      <dsp:spPr>
        <a:xfrm>
          <a:off x="1585633" y="707886"/>
          <a:ext cx="4741108" cy="4741108"/>
        </a:xfrm>
        <a:prstGeom prst="blockArc">
          <a:avLst>
            <a:gd name="adj1" fmla="val 11880000"/>
            <a:gd name="adj2" fmla="val 162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6FFA6A-BE44-422B-90F7-7B6DC0BB3669}">
      <dsp:nvSpPr>
        <dsp:cNvPr id="0" name=""/>
        <dsp:cNvSpPr/>
      </dsp:nvSpPr>
      <dsp:spPr>
        <a:xfrm>
          <a:off x="1585633" y="707886"/>
          <a:ext cx="4741108" cy="4741108"/>
        </a:xfrm>
        <a:prstGeom prst="blockArc">
          <a:avLst>
            <a:gd name="adj1" fmla="val 7560000"/>
            <a:gd name="adj2" fmla="val 1188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456079-A3D3-4C01-A8E7-5F641982816A}">
      <dsp:nvSpPr>
        <dsp:cNvPr id="0" name=""/>
        <dsp:cNvSpPr/>
      </dsp:nvSpPr>
      <dsp:spPr>
        <a:xfrm>
          <a:off x="1585633" y="707886"/>
          <a:ext cx="4741108" cy="4741108"/>
        </a:xfrm>
        <a:prstGeom prst="blockArc">
          <a:avLst>
            <a:gd name="adj1" fmla="val 3240000"/>
            <a:gd name="adj2" fmla="val 756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8F547F-90C2-4903-95FF-B3DDFB150733}">
      <dsp:nvSpPr>
        <dsp:cNvPr id="0" name=""/>
        <dsp:cNvSpPr/>
      </dsp:nvSpPr>
      <dsp:spPr>
        <a:xfrm>
          <a:off x="1585633" y="707886"/>
          <a:ext cx="4741108" cy="4741108"/>
        </a:xfrm>
        <a:prstGeom prst="blockArc">
          <a:avLst>
            <a:gd name="adj1" fmla="val 20520000"/>
            <a:gd name="adj2" fmla="val 324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B7638E-ACD5-4AD1-8338-79A7BA9589DA}">
      <dsp:nvSpPr>
        <dsp:cNvPr id="0" name=""/>
        <dsp:cNvSpPr/>
      </dsp:nvSpPr>
      <dsp:spPr>
        <a:xfrm>
          <a:off x="1585633" y="707886"/>
          <a:ext cx="4741108" cy="4741108"/>
        </a:xfrm>
        <a:prstGeom prst="blockArc">
          <a:avLst>
            <a:gd name="adj1" fmla="val 16200000"/>
            <a:gd name="adj2" fmla="val 2052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47545-A249-4962-9E4A-E39F1A11FA9D}">
      <dsp:nvSpPr>
        <dsp:cNvPr id="0" name=""/>
        <dsp:cNvSpPr/>
      </dsp:nvSpPr>
      <dsp:spPr>
        <a:xfrm>
          <a:off x="2866690" y="1988943"/>
          <a:ext cx="2178994" cy="2178994"/>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b="1" i="1" kern="1200" dirty="0"/>
            <a:t>Strategic/</a:t>
          </a:r>
          <a:br>
            <a:rPr lang="en-US" sz="2300" b="1" i="1" kern="1200" dirty="0"/>
          </a:br>
          <a:r>
            <a:rPr lang="en-US" sz="2300" b="1" i="1" kern="1200" dirty="0"/>
            <a:t>Marketing</a:t>
          </a:r>
          <a:endParaRPr lang="en-US" sz="2300" kern="1200" dirty="0"/>
        </a:p>
      </dsp:txBody>
      <dsp:txXfrm>
        <a:off x="3185796" y="2308049"/>
        <a:ext cx="1540782" cy="1540782"/>
      </dsp:txXfrm>
    </dsp:sp>
    <dsp:sp modelId="{940F1226-2022-4673-95AF-24832A6975E2}">
      <dsp:nvSpPr>
        <dsp:cNvPr id="0" name=""/>
        <dsp:cNvSpPr/>
      </dsp:nvSpPr>
      <dsp:spPr>
        <a:xfrm>
          <a:off x="3193540" y="148"/>
          <a:ext cx="1525295" cy="1525295"/>
        </a:xfrm>
        <a:prstGeom prst="ellipse">
          <a:avLst/>
        </a:prstGeom>
        <a:solidFill>
          <a:srgbClr val="1D3C7C"/>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Fit to Concept</a:t>
          </a:r>
        </a:p>
        <a:p>
          <a:pPr marL="0" lvl="0" indent="0" algn="ctr" defTabSz="533400">
            <a:lnSpc>
              <a:spcPct val="90000"/>
            </a:lnSpc>
            <a:spcBef>
              <a:spcPct val="0"/>
            </a:spcBef>
            <a:spcAft>
              <a:spcPct val="35000"/>
            </a:spcAft>
            <a:buNone/>
          </a:pPr>
          <a:r>
            <a:rPr lang="en-US" sz="1200" b="1" i="1" kern="1200" dirty="0"/>
            <a:t>25%</a:t>
          </a:r>
          <a:endParaRPr lang="en-US" sz="1200" kern="1200" dirty="0"/>
        </a:p>
      </dsp:txBody>
      <dsp:txXfrm>
        <a:off x="3416914" y="223522"/>
        <a:ext cx="1078547" cy="1078547"/>
      </dsp:txXfrm>
    </dsp:sp>
    <dsp:sp modelId="{B82E234B-5836-4147-9FAB-E4EAF709B99E}">
      <dsp:nvSpPr>
        <dsp:cNvPr id="0" name=""/>
        <dsp:cNvSpPr/>
      </dsp:nvSpPr>
      <dsp:spPr>
        <a:xfrm>
          <a:off x="5395848" y="1600219"/>
          <a:ext cx="1525295" cy="1525295"/>
        </a:xfrm>
        <a:prstGeom prst="ellipse">
          <a:avLst/>
        </a:prstGeom>
        <a:solidFill>
          <a:srgbClr val="009D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Attribute Evaluations (Aggregate)</a:t>
          </a:r>
        </a:p>
        <a:p>
          <a:pPr marL="0" lvl="0" indent="0" algn="ctr" defTabSz="533400">
            <a:lnSpc>
              <a:spcPct val="90000"/>
            </a:lnSpc>
            <a:spcBef>
              <a:spcPct val="0"/>
            </a:spcBef>
            <a:spcAft>
              <a:spcPct val="35000"/>
            </a:spcAft>
            <a:buNone/>
          </a:pPr>
          <a:r>
            <a:rPr lang="en-US" sz="1200" b="1" i="1" kern="1200" dirty="0"/>
            <a:t>25%</a:t>
          </a:r>
          <a:endParaRPr lang="en-US" sz="1200" kern="1200" dirty="0"/>
        </a:p>
      </dsp:txBody>
      <dsp:txXfrm>
        <a:off x="5619222" y="1823593"/>
        <a:ext cx="1078547" cy="1078547"/>
      </dsp:txXfrm>
    </dsp:sp>
    <dsp:sp modelId="{1985ADC8-22FE-4584-A7ED-80DF48F01DE9}">
      <dsp:nvSpPr>
        <dsp:cNvPr id="0" name=""/>
        <dsp:cNvSpPr/>
      </dsp:nvSpPr>
      <dsp:spPr>
        <a:xfrm>
          <a:off x="4554641" y="4189187"/>
          <a:ext cx="1525295" cy="1525295"/>
        </a:xfrm>
        <a:prstGeom prst="ellipse">
          <a:avLst/>
        </a:prstGeom>
        <a:solidFill>
          <a:srgbClr val="0BD0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Likeability (Like %)</a:t>
          </a:r>
          <a:br>
            <a:rPr lang="en-US" sz="1200" b="1" kern="1200" dirty="0"/>
          </a:br>
          <a:r>
            <a:rPr lang="en-US" sz="1200" b="1" kern="1200" dirty="0"/>
            <a:t>20%</a:t>
          </a:r>
        </a:p>
      </dsp:txBody>
      <dsp:txXfrm>
        <a:off x="4778015" y="4412561"/>
        <a:ext cx="1078547" cy="1078547"/>
      </dsp:txXfrm>
    </dsp:sp>
    <dsp:sp modelId="{763DEA63-B9DB-4AD3-B7CE-4D293A2E8DDF}">
      <dsp:nvSpPr>
        <dsp:cNvPr id="0" name=""/>
        <dsp:cNvSpPr/>
      </dsp:nvSpPr>
      <dsp:spPr>
        <a:xfrm>
          <a:off x="1832438" y="4189187"/>
          <a:ext cx="1525295" cy="1525295"/>
        </a:xfrm>
        <a:prstGeom prst="ellipse">
          <a:avLst/>
        </a:prstGeom>
        <a:solidFill>
          <a:srgbClr val="10CF9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Personal Preferences</a:t>
          </a:r>
        </a:p>
        <a:p>
          <a:pPr marL="0" lvl="0" indent="0" algn="ctr" defTabSz="533400">
            <a:lnSpc>
              <a:spcPct val="90000"/>
            </a:lnSpc>
            <a:spcBef>
              <a:spcPct val="0"/>
            </a:spcBef>
            <a:spcAft>
              <a:spcPct val="35000"/>
            </a:spcAft>
            <a:buNone/>
          </a:pPr>
          <a:r>
            <a:rPr lang="en-US" sz="1200" b="1" i="1" kern="1200" dirty="0"/>
            <a:t>20%</a:t>
          </a:r>
          <a:endParaRPr lang="en-US" sz="1200" kern="1200" dirty="0"/>
        </a:p>
      </dsp:txBody>
      <dsp:txXfrm>
        <a:off x="2055812" y="4412561"/>
        <a:ext cx="1078547" cy="1078547"/>
      </dsp:txXfrm>
    </dsp:sp>
    <dsp:sp modelId="{CC82A852-BC50-4913-ACF5-524A4F9BA455}">
      <dsp:nvSpPr>
        <dsp:cNvPr id="0" name=""/>
        <dsp:cNvSpPr/>
      </dsp:nvSpPr>
      <dsp:spPr>
        <a:xfrm>
          <a:off x="991231" y="1600219"/>
          <a:ext cx="1525295" cy="1525295"/>
        </a:xfrm>
        <a:prstGeom prst="ellipse">
          <a:avLst/>
        </a:prstGeom>
        <a:solidFill>
          <a:srgbClr val="7CCA62"/>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Memorability</a:t>
          </a:r>
        </a:p>
        <a:p>
          <a:pPr marL="0" lvl="0" indent="0" algn="ctr" defTabSz="533400">
            <a:lnSpc>
              <a:spcPct val="90000"/>
            </a:lnSpc>
            <a:spcBef>
              <a:spcPct val="0"/>
            </a:spcBef>
            <a:spcAft>
              <a:spcPct val="35000"/>
            </a:spcAft>
            <a:buNone/>
          </a:pPr>
          <a:r>
            <a:rPr lang="en-US" sz="1200" b="1" i="1" kern="1200" dirty="0"/>
            <a:t>10%</a:t>
          </a:r>
          <a:endParaRPr lang="en-US" sz="1200" kern="1200" dirty="0"/>
        </a:p>
      </dsp:txBody>
      <dsp:txXfrm>
        <a:off x="1214605" y="1823593"/>
        <a:ext cx="1078547" cy="10785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90A5-54EC-465E-9141-5D5E08C8E0F9}">
      <dsp:nvSpPr>
        <dsp:cNvPr id="0" name=""/>
        <dsp:cNvSpPr/>
      </dsp:nvSpPr>
      <dsp:spPr>
        <a:xfrm rot="5400000">
          <a:off x="5497563" y="-2752664"/>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138422"/>
        <a:ext cx="6451905" cy="708034"/>
      </dsp:txXfrm>
    </dsp:sp>
    <dsp:sp modelId="{8659E486-D5F3-4457-92E2-6312D37B428C}">
      <dsp:nvSpPr>
        <dsp:cNvPr id="0" name=""/>
        <dsp:cNvSpPr/>
      </dsp:nvSpPr>
      <dsp:spPr>
        <a:xfrm>
          <a:off x="1005961" y="2039"/>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#1</a:t>
          </a:r>
        </a:p>
      </dsp:txBody>
      <dsp:txXfrm>
        <a:off x="1053840" y="49918"/>
        <a:ext cx="1543060" cy="885043"/>
      </dsp:txXfrm>
    </dsp:sp>
    <dsp:sp modelId="{76334FB1-1DE6-48BC-9269-487348C70E72}">
      <dsp:nvSpPr>
        <dsp:cNvPr id="0" name=""/>
        <dsp:cNvSpPr/>
      </dsp:nvSpPr>
      <dsp:spPr>
        <a:xfrm rot="5400000">
          <a:off x="5497563" y="-1722823"/>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1168263"/>
        <a:ext cx="6451905" cy="708034"/>
      </dsp:txXfrm>
    </dsp:sp>
    <dsp:sp modelId="{042FEE4A-5787-4DD3-93F7-43761C04A715}">
      <dsp:nvSpPr>
        <dsp:cNvPr id="0" name=""/>
        <dsp:cNvSpPr/>
      </dsp:nvSpPr>
      <dsp:spPr>
        <a:xfrm>
          <a:off x="1005961" y="1031880"/>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#2</a:t>
          </a:r>
        </a:p>
      </dsp:txBody>
      <dsp:txXfrm>
        <a:off x="1053840" y="1079759"/>
        <a:ext cx="1543060" cy="885043"/>
      </dsp:txXfrm>
    </dsp:sp>
    <dsp:sp modelId="{0DCC9954-5477-4827-BB56-01E8CB6C5EB7}">
      <dsp:nvSpPr>
        <dsp:cNvPr id="0" name=""/>
        <dsp:cNvSpPr/>
      </dsp:nvSpPr>
      <dsp:spPr>
        <a:xfrm rot="5400000">
          <a:off x="5497563" y="-692981"/>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2198105"/>
        <a:ext cx="6451905" cy="708034"/>
      </dsp:txXfrm>
    </dsp:sp>
    <dsp:sp modelId="{82904290-4735-4EC2-BD3D-4608B58995E0}">
      <dsp:nvSpPr>
        <dsp:cNvPr id="0" name=""/>
        <dsp:cNvSpPr/>
      </dsp:nvSpPr>
      <dsp:spPr>
        <a:xfrm>
          <a:off x="1005961" y="2061721"/>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#3</a:t>
          </a:r>
        </a:p>
      </dsp:txBody>
      <dsp:txXfrm>
        <a:off x="1053840" y="2109600"/>
        <a:ext cx="1543060" cy="885043"/>
      </dsp:txXfrm>
    </dsp:sp>
    <dsp:sp modelId="{6BD7444A-971D-4C3D-8BDD-80F0AD50B34B}">
      <dsp:nvSpPr>
        <dsp:cNvPr id="0" name=""/>
        <dsp:cNvSpPr/>
      </dsp:nvSpPr>
      <dsp:spPr>
        <a:xfrm rot="5400000">
          <a:off x="5497563" y="336859"/>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3227946"/>
        <a:ext cx="6451905" cy="708034"/>
      </dsp:txXfrm>
    </dsp:sp>
    <dsp:sp modelId="{D90EE059-3141-43A0-A47B-02BCD67A9E49}">
      <dsp:nvSpPr>
        <dsp:cNvPr id="0" name=""/>
        <dsp:cNvSpPr/>
      </dsp:nvSpPr>
      <dsp:spPr>
        <a:xfrm>
          <a:off x="1005961" y="3091562"/>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#4</a:t>
          </a:r>
        </a:p>
      </dsp:txBody>
      <dsp:txXfrm>
        <a:off x="1053840" y="3139441"/>
        <a:ext cx="1543060" cy="885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F533C-2F62-456F-BCEC-502C24F766FF}">
      <dsp:nvSpPr>
        <dsp:cNvPr id="0" name=""/>
        <dsp:cNvSpPr/>
      </dsp:nvSpPr>
      <dsp:spPr>
        <a:xfrm>
          <a:off x="1564576" y="602174"/>
          <a:ext cx="4783223" cy="4783223"/>
        </a:xfrm>
        <a:prstGeom prst="blockArc">
          <a:avLst>
            <a:gd name="adj1" fmla="val 13114286"/>
            <a:gd name="adj2" fmla="val 16200000"/>
            <a:gd name="adj3"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D24C32-6D65-4A0D-B584-CD475242C7DE}">
      <dsp:nvSpPr>
        <dsp:cNvPr id="0" name=""/>
        <dsp:cNvSpPr/>
      </dsp:nvSpPr>
      <dsp:spPr>
        <a:xfrm>
          <a:off x="1564576" y="602174"/>
          <a:ext cx="4783223" cy="4783223"/>
        </a:xfrm>
        <a:prstGeom prst="blockArc">
          <a:avLst>
            <a:gd name="adj1" fmla="val 10028571"/>
            <a:gd name="adj2" fmla="val 13114286"/>
            <a:gd name="adj3"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0127E2-3F76-43D2-B1B2-7DB88A274A90}">
      <dsp:nvSpPr>
        <dsp:cNvPr id="0" name=""/>
        <dsp:cNvSpPr/>
      </dsp:nvSpPr>
      <dsp:spPr>
        <a:xfrm>
          <a:off x="1564576" y="602174"/>
          <a:ext cx="4783223" cy="4783223"/>
        </a:xfrm>
        <a:prstGeom prst="blockArc">
          <a:avLst>
            <a:gd name="adj1" fmla="val 6942857"/>
            <a:gd name="adj2" fmla="val 10028571"/>
            <a:gd name="adj3"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6FFA6A-BE44-422B-90F7-7B6DC0BB3669}">
      <dsp:nvSpPr>
        <dsp:cNvPr id="0" name=""/>
        <dsp:cNvSpPr/>
      </dsp:nvSpPr>
      <dsp:spPr>
        <a:xfrm>
          <a:off x="1564576" y="602174"/>
          <a:ext cx="4783223" cy="4783223"/>
        </a:xfrm>
        <a:prstGeom prst="blockArc">
          <a:avLst>
            <a:gd name="adj1" fmla="val 3857143"/>
            <a:gd name="adj2" fmla="val 6942857"/>
            <a:gd name="adj3"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456079-A3D3-4C01-A8E7-5F641982816A}">
      <dsp:nvSpPr>
        <dsp:cNvPr id="0" name=""/>
        <dsp:cNvSpPr/>
      </dsp:nvSpPr>
      <dsp:spPr>
        <a:xfrm>
          <a:off x="1564576" y="602174"/>
          <a:ext cx="4783223" cy="4783223"/>
        </a:xfrm>
        <a:prstGeom prst="blockArc">
          <a:avLst>
            <a:gd name="adj1" fmla="val 771429"/>
            <a:gd name="adj2" fmla="val 3857143"/>
            <a:gd name="adj3"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8F547F-90C2-4903-95FF-B3DDFB150733}">
      <dsp:nvSpPr>
        <dsp:cNvPr id="0" name=""/>
        <dsp:cNvSpPr/>
      </dsp:nvSpPr>
      <dsp:spPr>
        <a:xfrm>
          <a:off x="1564576" y="602174"/>
          <a:ext cx="4783223" cy="4783223"/>
        </a:xfrm>
        <a:prstGeom prst="blockArc">
          <a:avLst>
            <a:gd name="adj1" fmla="val 19285714"/>
            <a:gd name="adj2" fmla="val 771429"/>
            <a:gd name="adj3"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B7638E-ACD5-4AD1-8338-79A7BA9589DA}">
      <dsp:nvSpPr>
        <dsp:cNvPr id="0" name=""/>
        <dsp:cNvSpPr/>
      </dsp:nvSpPr>
      <dsp:spPr>
        <a:xfrm>
          <a:off x="1564576" y="602174"/>
          <a:ext cx="4783223" cy="4783223"/>
        </a:xfrm>
        <a:prstGeom prst="blockArc">
          <a:avLst>
            <a:gd name="adj1" fmla="val 16200000"/>
            <a:gd name="adj2" fmla="val 19285714"/>
            <a:gd name="adj3"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47545-A249-4962-9E4A-E39F1A11FA9D}">
      <dsp:nvSpPr>
        <dsp:cNvPr id="0" name=""/>
        <dsp:cNvSpPr/>
      </dsp:nvSpPr>
      <dsp:spPr>
        <a:xfrm>
          <a:off x="3030888" y="2068486"/>
          <a:ext cx="1850599" cy="1850599"/>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1" kern="1200" dirty="0"/>
            <a:t>Strategic/</a:t>
          </a:r>
          <a:br>
            <a:rPr lang="en-US" sz="2000" b="1" i="1" kern="1200" dirty="0"/>
          </a:br>
          <a:r>
            <a:rPr lang="en-US" sz="2000" b="1" i="1" kern="1200" dirty="0"/>
            <a:t>Marketing</a:t>
          </a:r>
          <a:endParaRPr lang="en-US" sz="2000" kern="1200" dirty="0"/>
        </a:p>
      </dsp:txBody>
      <dsp:txXfrm>
        <a:off x="3301902" y="2339500"/>
        <a:ext cx="1308571" cy="1308571"/>
      </dsp:txXfrm>
    </dsp:sp>
    <dsp:sp modelId="{940F1226-2022-4673-95AF-24832A6975E2}">
      <dsp:nvSpPr>
        <dsp:cNvPr id="0" name=""/>
        <dsp:cNvSpPr/>
      </dsp:nvSpPr>
      <dsp:spPr>
        <a:xfrm>
          <a:off x="3308478" y="1099"/>
          <a:ext cx="1295419" cy="1295419"/>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Fit to Concept</a:t>
          </a:r>
        </a:p>
        <a:p>
          <a:pPr marL="0" lvl="0" indent="0" algn="ctr" defTabSz="488950">
            <a:lnSpc>
              <a:spcPct val="90000"/>
            </a:lnSpc>
            <a:spcBef>
              <a:spcPct val="0"/>
            </a:spcBef>
            <a:spcAft>
              <a:spcPct val="35000"/>
            </a:spcAft>
            <a:buNone/>
          </a:pPr>
          <a:r>
            <a:rPr lang="en-US" sz="1100" b="1" i="1" kern="1200" dirty="0"/>
            <a:t>25%</a:t>
          </a:r>
          <a:endParaRPr lang="en-US" sz="1100" kern="1200" dirty="0"/>
        </a:p>
      </dsp:txBody>
      <dsp:txXfrm>
        <a:off x="3498188" y="190809"/>
        <a:ext cx="915999" cy="915999"/>
      </dsp:txXfrm>
    </dsp:sp>
    <dsp:sp modelId="{B82E234B-5836-4147-9FAB-E4EAF709B99E}">
      <dsp:nvSpPr>
        <dsp:cNvPr id="0" name=""/>
        <dsp:cNvSpPr/>
      </dsp:nvSpPr>
      <dsp:spPr>
        <a:xfrm>
          <a:off x="5141854" y="884007"/>
          <a:ext cx="1295419" cy="1295419"/>
        </a:xfrm>
        <a:prstGeom prst="ellipse">
          <a:avLst/>
        </a:prstGeom>
        <a:solidFill>
          <a:srgbClr val="009D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Attribute Evaluations (Aggregate)</a:t>
          </a:r>
        </a:p>
        <a:p>
          <a:pPr marL="0" lvl="0" indent="0" algn="ctr" defTabSz="488950">
            <a:lnSpc>
              <a:spcPct val="90000"/>
            </a:lnSpc>
            <a:spcBef>
              <a:spcPct val="0"/>
            </a:spcBef>
            <a:spcAft>
              <a:spcPct val="35000"/>
            </a:spcAft>
            <a:buNone/>
          </a:pPr>
          <a:r>
            <a:rPr lang="en-US" sz="1100" b="1" i="1" kern="1200" dirty="0"/>
            <a:t>25%</a:t>
          </a:r>
          <a:endParaRPr lang="en-US" sz="1100" kern="1200" dirty="0"/>
        </a:p>
      </dsp:txBody>
      <dsp:txXfrm>
        <a:off x="5331564" y="1073717"/>
        <a:ext cx="915999" cy="915999"/>
      </dsp:txXfrm>
    </dsp:sp>
    <dsp:sp modelId="{1985ADC8-22FE-4584-A7ED-80DF48F01DE9}">
      <dsp:nvSpPr>
        <dsp:cNvPr id="0" name=""/>
        <dsp:cNvSpPr/>
      </dsp:nvSpPr>
      <dsp:spPr>
        <a:xfrm>
          <a:off x="5594661" y="2867882"/>
          <a:ext cx="1295419" cy="1295419"/>
        </a:xfrm>
        <a:prstGeom prst="ellipse">
          <a:avLst/>
        </a:prstGeom>
        <a:solidFill>
          <a:srgbClr val="0BD0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Likeability (Like %)</a:t>
          </a:r>
          <a:br>
            <a:rPr lang="en-US" sz="1100" b="1" kern="1200" dirty="0"/>
          </a:br>
          <a:r>
            <a:rPr lang="en-US" sz="1100" b="1" kern="1200" dirty="0"/>
            <a:t>15%</a:t>
          </a:r>
        </a:p>
      </dsp:txBody>
      <dsp:txXfrm>
        <a:off x="5784371" y="3057592"/>
        <a:ext cx="915999" cy="915999"/>
      </dsp:txXfrm>
    </dsp:sp>
    <dsp:sp modelId="{763DEA63-B9DB-4AD3-B7CE-4D293A2E8DDF}">
      <dsp:nvSpPr>
        <dsp:cNvPr id="0" name=""/>
        <dsp:cNvSpPr/>
      </dsp:nvSpPr>
      <dsp:spPr>
        <a:xfrm>
          <a:off x="4325925" y="4458827"/>
          <a:ext cx="1295419" cy="1295419"/>
        </a:xfrm>
        <a:prstGeom prst="ellipse">
          <a:avLst/>
        </a:prstGeom>
        <a:solidFill>
          <a:srgbClr val="10CF9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Personal Preferences</a:t>
          </a:r>
        </a:p>
        <a:p>
          <a:pPr marL="0" lvl="0" indent="0" algn="ctr" defTabSz="488950">
            <a:lnSpc>
              <a:spcPct val="90000"/>
            </a:lnSpc>
            <a:spcBef>
              <a:spcPct val="0"/>
            </a:spcBef>
            <a:spcAft>
              <a:spcPct val="35000"/>
            </a:spcAft>
            <a:buNone/>
          </a:pPr>
          <a:r>
            <a:rPr lang="en-US" sz="1100" b="1" i="1" kern="1200" dirty="0"/>
            <a:t>15%</a:t>
          </a:r>
          <a:endParaRPr lang="en-US" sz="1100" kern="1200" dirty="0"/>
        </a:p>
      </dsp:txBody>
      <dsp:txXfrm>
        <a:off x="4515635" y="4648537"/>
        <a:ext cx="915999" cy="915999"/>
      </dsp:txXfrm>
    </dsp:sp>
    <dsp:sp modelId="{2CF67C63-9C97-4FF2-9BEF-2B661E89031F}">
      <dsp:nvSpPr>
        <dsp:cNvPr id="0" name=""/>
        <dsp:cNvSpPr/>
      </dsp:nvSpPr>
      <dsp:spPr>
        <a:xfrm>
          <a:off x="2291030" y="4458827"/>
          <a:ext cx="1295419" cy="1295419"/>
        </a:xfrm>
        <a:prstGeom prst="ellipse">
          <a:avLst/>
        </a:prstGeom>
        <a:solidFill>
          <a:srgbClr val="7CCA62"/>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Innovation</a:t>
          </a:r>
        </a:p>
        <a:p>
          <a:pPr marL="0" lvl="0" indent="0" algn="ctr" defTabSz="488950">
            <a:lnSpc>
              <a:spcPct val="90000"/>
            </a:lnSpc>
            <a:spcBef>
              <a:spcPct val="0"/>
            </a:spcBef>
            <a:spcAft>
              <a:spcPct val="35000"/>
            </a:spcAft>
            <a:buNone/>
          </a:pPr>
          <a:r>
            <a:rPr lang="en-US" sz="1100" b="1" i="1" kern="1200" dirty="0"/>
            <a:t>10%</a:t>
          </a:r>
          <a:endParaRPr lang="en-US" sz="1100" kern="1200" dirty="0"/>
        </a:p>
      </dsp:txBody>
      <dsp:txXfrm>
        <a:off x="2480740" y="4648537"/>
        <a:ext cx="915999" cy="915999"/>
      </dsp:txXfrm>
    </dsp:sp>
    <dsp:sp modelId="{50D32C93-CDF4-4CE9-BAB9-4042D6F029B1}">
      <dsp:nvSpPr>
        <dsp:cNvPr id="0" name=""/>
        <dsp:cNvSpPr/>
      </dsp:nvSpPr>
      <dsp:spPr>
        <a:xfrm>
          <a:off x="1022295" y="2867882"/>
          <a:ext cx="1295419" cy="1295419"/>
        </a:xfrm>
        <a:prstGeom prst="ellipse">
          <a:avLst/>
        </a:prstGeom>
        <a:solidFill>
          <a:srgbClr val="CFDE9E"/>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Initial Recall</a:t>
          </a:r>
        </a:p>
        <a:p>
          <a:pPr marL="0" lvl="0" indent="0" algn="ctr" defTabSz="488950">
            <a:lnSpc>
              <a:spcPct val="90000"/>
            </a:lnSpc>
            <a:spcBef>
              <a:spcPct val="0"/>
            </a:spcBef>
            <a:spcAft>
              <a:spcPct val="35000"/>
            </a:spcAft>
            <a:buNone/>
          </a:pPr>
          <a:r>
            <a:rPr lang="en-US" sz="1100" b="1" i="1" kern="1200" dirty="0"/>
            <a:t>5%</a:t>
          </a:r>
          <a:endParaRPr lang="en-US" sz="1100" kern="1200" dirty="0"/>
        </a:p>
      </dsp:txBody>
      <dsp:txXfrm>
        <a:off x="1212005" y="3057592"/>
        <a:ext cx="915999" cy="915999"/>
      </dsp:txXfrm>
    </dsp:sp>
    <dsp:sp modelId="{CC82A852-BC50-4913-ACF5-524A4F9BA455}">
      <dsp:nvSpPr>
        <dsp:cNvPr id="0" name=""/>
        <dsp:cNvSpPr/>
      </dsp:nvSpPr>
      <dsp:spPr>
        <a:xfrm>
          <a:off x="1475101" y="884007"/>
          <a:ext cx="1295419" cy="1295419"/>
        </a:xfrm>
        <a:prstGeom prst="ellipse">
          <a:avLst/>
        </a:prstGeom>
        <a:solidFill>
          <a:srgbClr val="C8E8BE"/>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Memorability</a:t>
          </a:r>
        </a:p>
        <a:p>
          <a:pPr marL="0" lvl="0" indent="0" algn="ctr" defTabSz="488950">
            <a:lnSpc>
              <a:spcPct val="90000"/>
            </a:lnSpc>
            <a:spcBef>
              <a:spcPct val="0"/>
            </a:spcBef>
            <a:spcAft>
              <a:spcPct val="35000"/>
            </a:spcAft>
            <a:buNone/>
          </a:pPr>
          <a:r>
            <a:rPr lang="en-US" sz="1100" b="1" i="1" kern="1200" dirty="0"/>
            <a:t>5%</a:t>
          </a:r>
          <a:endParaRPr lang="en-US" sz="1100" kern="1200" dirty="0"/>
        </a:p>
      </dsp:txBody>
      <dsp:txXfrm>
        <a:off x="1664811" y="1073717"/>
        <a:ext cx="915999" cy="9159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1705110" y="350"/>
          <a:ext cx="1407707" cy="5630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1986651" y="350"/>
        <a:ext cx="844625" cy="563082"/>
      </dsp:txXfrm>
    </dsp:sp>
    <dsp:sp modelId="{5D148A75-129B-476A-8E98-C41F08253E12}">
      <dsp:nvSpPr>
        <dsp:cNvPr id="0" name=""/>
        <dsp:cNvSpPr/>
      </dsp:nvSpPr>
      <dsp:spPr>
        <a:xfrm>
          <a:off x="2929815"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4.46</a:t>
          </a:r>
          <a:endParaRPr lang="en-US" sz="800" i="1" kern="1200" dirty="0">
            <a:solidFill>
              <a:schemeClr val="bg1"/>
            </a:solidFill>
          </a:endParaRPr>
        </a:p>
      </dsp:txBody>
      <dsp:txXfrm>
        <a:off x="3163494" y="48212"/>
        <a:ext cx="701038" cy="467358"/>
      </dsp:txXfrm>
    </dsp:sp>
    <dsp:sp modelId="{25360F9D-BF08-455F-AFAE-2E1A1EDE87C6}">
      <dsp:nvSpPr>
        <dsp:cNvPr id="0" name=""/>
        <dsp:cNvSpPr/>
      </dsp:nvSpPr>
      <dsp:spPr>
        <a:xfrm>
          <a:off x="3934636"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Memorability</a:t>
          </a:r>
          <a:br>
            <a:rPr lang="en-US" sz="800" i="1" kern="1200" dirty="0">
              <a:solidFill>
                <a:schemeClr val="bg1"/>
              </a:solidFill>
              <a:latin typeface="+mn-lt"/>
            </a:rPr>
          </a:br>
          <a:r>
            <a:rPr lang="en-US" sz="800" i="1" kern="1200" dirty="0">
              <a:solidFill>
                <a:schemeClr val="bg1"/>
              </a:solidFill>
              <a:latin typeface="+mn-lt"/>
            </a:rPr>
            <a:t>25.1%</a:t>
          </a:r>
          <a:endParaRPr lang="en-US" sz="800" i="1" kern="1200" dirty="0">
            <a:solidFill>
              <a:schemeClr val="bg1"/>
            </a:solidFill>
          </a:endParaRPr>
        </a:p>
      </dsp:txBody>
      <dsp:txXfrm>
        <a:off x="4168315" y="48212"/>
        <a:ext cx="701038" cy="467358"/>
      </dsp:txXfrm>
    </dsp:sp>
    <dsp:sp modelId="{FC73DD78-2B85-48AA-9E5B-34A731CD3C87}">
      <dsp:nvSpPr>
        <dsp:cNvPr id="0" name=""/>
        <dsp:cNvSpPr/>
      </dsp:nvSpPr>
      <dsp:spPr>
        <a:xfrm>
          <a:off x="4939457"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Personal Preferences</a:t>
          </a:r>
          <a:br>
            <a:rPr lang="en-US" sz="800" i="1" kern="1200" dirty="0">
              <a:solidFill>
                <a:schemeClr val="bg1"/>
              </a:solidFill>
              <a:latin typeface="+mn-lt"/>
            </a:rPr>
          </a:br>
          <a:r>
            <a:rPr lang="en-US" sz="800" i="1" kern="1200" dirty="0">
              <a:solidFill>
                <a:schemeClr val="bg1"/>
              </a:solidFill>
              <a:latin typeface="+mn-lt"/>
            </a:rPr>
            <a:t>4.31</a:t>
          </a:r>
          <a:endParaRPr lang="en-US" sz="800" i="1" kern="1200" dirty="0">
            <a:solidFill>
              <a:schemeClr val="bg1"/>
            </a:solidFill>
          </a:endParaRPr>
        </a:p>
      </dsp:txBody>
      <dsp:txXfrm>
        <a:off x="5173136" y="48212"/>
        <a:ext cx="701038" cy="467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700288" y="350"/>
          <a:ext cx="1407707" cy="5630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981829" y="350"/>
        <a:ext cx="844625" cy="563082"/>
      </dsp:txXfrm>
    </dsp:sp>
    <dsp:sp modelId="{5D148A75-129B-476A-8E98-C41F08253E12}">
      <dsp:nvSpPr>
        <dsp:cNvPr id="0" name=""/>
        <dsp:cNvSpPr/>
      </dsp:nvSpPr>
      <dsp:spPr>
        <a:xfrm>
          <a:off x="1924994"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4.16</a:t>
          </a:r>
          <a:endParaRPr lang="en-US" sz="800" i="1" kern="1200" dirty="0">
            <a:solidFill>
              <a:schemeClr val="bg1"/>
            </a:solidFill>
          </a:endParaRPr>
        </a:p>
      </dsp:txBody>
      <dsp:txXfrm>
        <a:off x="2158673" y="48212"/>
        <a:ext cx="701038" cy="467358"/>
      </dsp:txXfrm>
    </dsp:sp>
    <dsp:sp modelId="{FC73DD78-2B85-48AA-9E5B-34A731CD3C87}">
      <dsp:nvSpPr>
        <dsp:cNvPr id="0" name=""/>
        <dsp:cNvSpPr/>
      </dsp:nvSpPr>
      <dsp:spPr>
        <a:xfrm>
          <a:off x="2929815"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Personal Preferences</a:t>
          </a:r>
          <a:br>
            <a:rPr lang="en-US" sz="800" i="1" kern="1200" dirty="0">
              <a:solidFill>
                <a:schemeClr val="bg1"/>
              </a:solidFill>
              <a:latin typeface="+mn-lt"/>
            </a:rPr>
          </a:br>
          <a:r>
            <a:rPr lang="en-US" sz="800" i="1" kern="1200" dirty="0">
              <a:solidFill>
                <a:schemeClr val="bg1"/>
              </a:solidFill>
              <a:latin typeface="+mn-lt"/>
            </a:rPr>
            <a:t>4.13</a:t>
          </a:r>
          <a:endParaRPr lang="en-US" sz="800" i="1" kern="1200" dirty="0">
            <a:solidFill>
              <a:schemeClr val="bg1"/>
            </a:solidFill>
          </a:endParaRPr>
        </a:p>
      </dsp:txBody>
      <dsp:txXfrm>
        <a:off x="3163494" y="48212"/>
        <a:ext cx="701038" cy="467358"/>
      </dsp:txXfrm>
    </dsp:sp>
    <dsp:sp modelId="{80D37767-6CA1-4C90-9C11-03AC84998477}">
      <dsp:nvSpPr>
        <dsp:cNvPr id="0" name=""/>
        <dsp:cNvSpPr/>
      </dsp:nvSpPr>
      <dsp:spPr>
        <a:xfrm>
          <a:off x="3934636"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Innovation</a:t>
          </a:r>
          <a:br>
            <a:rPr lang="en-US" sz="800" i="1" kern="1200" dirty="0">
              <a:solidFill>
                <a:schemeClr val="bg1"/>
              </a:solidFill>
              <a:latin typeface="+mn-lt"/>
            </a:rPr>
          </a:br>
          <a:r>
            <a:rPr lang="en-US" sz="800" i="1" kern="1200" dirty="0">
              <a:solidFill>
                <a:schemeClr val="bg1"/>
              </a:solidFill>
              <a:latin typeface="+mn-lt"/>
            </a:rPr>
            <a:t>4.11</a:t>
          </a:r>
          <a:endParaRPr lang="en-US" sz="800" i="1" kern="1200" dirty="0">
            <a:solidFill>
              <a:schemeClr val="bg1"/>
            </a:solidFill>
          </a:endParaRPr>
        </a:p>
      </dsp:txBody>
      <dsp:txXfrm>
        <a:off x="4168315" y="48212"/>
        <a:ext cx="701038" cy="467358"/>
      </dsp:txXfrm>
    </dsp:sp>
    <dsp:sp modelId="{0FA2355A-EB22-4288-9961-9E7B01E75B1A}">
      <dsp:nvSpPr>
        <dsp:cNvPr id="0" name=""/>
        <dsp:cNvSpPr/>
      </dsp:nvSpPr>
      <dsp:spPr>
        <a:xfrm>
          <a:off x="4939457"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Initial Recall</a:t>
          </a:r>
          <a:br>
            <a:rPr lang="en-US" sz="800" i="1" kern="1200" dirty="0">
              <a:solidFill>
                <a:schemeClr val="bg1"/>
              </a:solidFill>
              <a:latin typeface="+mn-lt"/>
            </a:rPr>
          </a:br>
          <a:r>
            <a:rPr lang="en-US" sz="800" i="1" kern="1200" dirty="0">
              <a:solidFill>
                <a:schemeClr val="bg1"/>
              </a:solidFill>
              <a:latin typeface="+mn-lt"/>
            </a:rPr>
            <a:t>13.6%</a:t>
          </a:r>
          <a:endParaRPr lang="en-US" sz="800" i="1" kern="1200" dirty="0">
            <a:solidFill>
              <a:schemeClr val="bg1"/>
            </a:solidFill>
          </a:endParaRPr>
        </a:p>
      </dsp:txBody>
      <dsp:txXfrm>
        <a:off x="5173136" y="48212"/>
        <a:ext cx="701038" cy="467358"/>
      </dsp:txXfrm>
    </dsp:sp>
    <dsp:sp modelId="{A8523DAB-D9DA-4862-BC69-F2B7F45859C4}">
      <dsp:nvSpPr>
        <dsp:cNvPr id="0" name=""/>
        <dsp:cNvSpPr/>
      </dsp:nvSpPr>
      <dsp:spPr>
        <a:xfrm>
          <a:off x="5944279"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Memorability</a:t>
          </a:r>
          <a:br>
            <a:rPr lang="en-US" sz="800" i="1" kern="1200" dirty="0">
              <a:solidFill>
                <a:schemeClr val="bg1"/>
              </a:solidFill>
              <a:latin typeface="+mn-lt"/>
            </a:rPr>
          </a:br>
          <a:r>
            <a:rPr lang="en-US" sz="800" i="1" kern="1200" dirty="0">
              <a:solidFill>
                <a:schemeClr val="bg1"/>
              </a:solidFill>
              <a:latin typeface="+mn-lt"/>
            </a:rPr>
            <a:t>19.9%</a:t>
          </a:r>
          <a:endParaRPr lang="en-US" sz="800" i="1" kern="1200" dirty="0">
            <a:solidFill>
              <a:schemeClr val="bg1"/>
            </a:solidFill>
          </a:endParaRPr>
        </a:p>
      </dsp:txBody>
      <dsp:txXfrm>
        <a:off x="6177958" y="48212"/>
        <a:ext cx="701038" cy="4673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700288" y="350"/>
          <a:ext cx="1407707" cy="5630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981829" y="350"/>
        <a:ext cx="844625" cy="563082"/>
      </dsp:txXfrm>
    </dsp:sp>
    <dsp:sp modelId="{5D148A75-129B-476A-8E98-C41F08253E12}">
      <dsp:nvSpPr>
        <dsp:cNvPr id="0" name=""/>
        <dsp:cNvSpPr/>
      </dsp:nvSpPr>
      <dsp:spPr>
        <a:xfrm>
          <a:off x="1924994"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4.16</a:t>
          </a:r>
          <a:endParaRPr lang="en-US" sz="800" i="1" kern="1200" dirty="0">
            <a:solidFill>
              <a:schemeClr val="bg1"/>
            </a:solidFill>
          </a:endParaRPr>
        </a:p>
      </dsp:txBody>
      <dsp:txXfrm>
        <a:off x="2158673" y="48212"/>
        <a:ext cx="701038" cy="467358"/>
      </dsp:txXfrm>
    </dsp:sp>
    <dsp:sp modelId="{FC73DD78-2B85-48AA-9E5B-34A731CD3C87}">
      <dsp:nvSpPr>
        <dsp:cNvPr id="0" name=""/>
        <dsp:cNvSpPr/>
      </dsp:nvSpPr>
      <dsp:spPr>
        <a:xfrm>
          <a:off x="2929815"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Personal Preferences</a:t>
          </a:r>
          <a:br>
            <a:rPr lang="en-US" sz="800" i="1" kern="1200" dirty="0">
              <a:solidFill>
                <a:schemeClr val="bg1"/>
              </a:solidFill>
              <a:latin typeface="+mn-lt"/>
            </a:rPr>
          </a:br>
          <a:r>
            <a:rPr lang="en-US" sz="800" i="1" kern="1200" dirty="0">
              <a:solidFill>
                <a:schemeClr val="bg1"/>
              </a:solidFill>
              <a:latin typeface="+mn-lt"/>
            </a:rPr>
            <a:t>4.13</a:t>
          </a:r>
          <a:endParaRPr lang="en-US" sz="800" i="1" kern="1200" dirty="0">
            <a:solidFill>
              <a:schemeClr val="bg1"/>
            </a:solidFill>
          </a:endParaRPr>
        </a:p>
      </dsp:txBody>
      <dsp:txXfrm>
        <a:off x="3163494" y="48212"/>
        <a:ext cx="701038" cy="467358"/>
      </dsp:txXfrm>
    </dsp:sp>
    <dsp:sp modelId="{80D37767-6CA1-4C90-9C11-03AC84998477}">
      <dsp:nvSpPr>
        <dsp:cNvPr id="0" name=""/>
        <dsp:cNvSpPr/>
      </dsp:nvSpPr>
      <dsp:spPr>
        <a:xfrm>
          <a:off x="3934636"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Innovation</a:t>
          </a:r>
          <a:br>
            <a:rPr lang="en-US" sz="800" i="1" kern="1200" dirty="0">
              <a:solidFill>
                <a:schemeClr val="bg1"/>
              </a:solidFill>
              <a:latin typeface="+mn-lt"/>
            </a:rPr>
          </a:br>
          <a:r>
            <a:rPr lang="en-US" sz="800" i="1" kern="1200" dirty="0">
              <a:solidFill>
                <a:schemeClr val="bg1"/>
              </a:solidFill>
              <a:latin typeface="+mn-lt"/>
            </a:rPr>
            <a:t>4.11</a:t>
          </a:r>
          <a:endParaRPr lang="en-US" sz="800" i="1" kern="1200" dirty="0">
            <a:solidFill>
              <a:schemeClr val="bg1"/>
            </a:solidFill>
          </a:endParaRPr>
        </a:p>
      </dsp:txBody>
      <dsp:txXfrm>
        <a:off x="4168315" y="48212"/>
        <a:ext cx="701038" cy="467358"/>
      </dsp:txXfrm>
    </dsp:sp>
    <dsp:sp modelId="{0FA2355A-EB22-4288-9961-9E7B01E75B1A}">
      <dsp:nvSpPr>
        <dsp:cNvPr id="0" name=""/>
        <dsp:cNvSpPr/>
      </dsp:nvSpPr>
      <dsp:spPr>
        <a:xfrm>
          <a:off x="4939457"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Initial Recall</a:t>
          </a:r>
          <a:br>
            <a:rPr lang="en-US" sz="800" i="1" kern="1200" dirty="0">
              <a:solidFill>
                <a:schemeClr val="bg1"/>
              </a:solidFill>
              <a:latin typeface="+mn-lt"/>
            </a:rPr>
          </a:br>
          <a:r>
            <a:rPr lang="en-US" sz="800" i="1" kern="1200" dirty="0">
              <a:solidFill>
                <a:schemeClr val="bg1"/>
              </a:solidFill>
              <a:latin typeface="+mn-lt"/>
            </a:rPr>
            <a:t>13.6%</a:t>
          </a:r>
          <a:endParaRPr lang="en-US" sz="800" i="1" kern="1200" dirty="0">
            <a:solidFill>
              <a:schemeClr val="bg1"/>
            </a:solidFill>
          </a:endParaRPr>
        </a:p>
      </dsp:txBody>
      <dsp:txXfrm>
        <a:off x="5173136" y="48212"/>
        <a:ext cx="701038" cy="467358"/>
      </dsp:txXfrm>
    </dsp:sp>
    <dsp:sp modelId="{A8523DAB-D9DA-4862-BC69-F2B7F45859C4}">
      <dsp:nvSpPr>
        <dsp:cNvPr id="0" name=""/>
        <dsp:cNvSpPr/>
      </dsp:nvSpPr>
      <dsp:spPr>
        <a:xfrm>
          <a:off x="5944279"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Memorability</a:t>
          </a:r>
          <a:br>
            <a:rPr lang="en-US" sz="800" i="1" kern="1200" dirty="0">
              <a:solidFill>
                <a:schemeClr val="bg1"/>
              </a:solidFill>
              <a:latin typeface="+mn-lt"/>
            </a:rPr>
          </a:br>
          <a:r>
            <a:rPr lang="en-US" sz="800" i="1" kern="1200" dirty="0">
              <a:solidFill>
                <a:schemeClr val="bg1"/>
              </a:solidFill>
              <a:latin typeface="+mn-lt"/>
            </a:rPr>
            <a:t>19.9%</a:t>
          </a:r>
          <a:endParaRPr lang="en-US" sz="800" i="1" kern="1200" dirty="0">
            <a:solidFill>
              <a:schemeClr val="bg1"/>
            </a:solidFill>
          </a:endParaRPr>
        </a:p>
      </dsp:txBody>
      <dsp:txXfrm>
        <a:off x="6177958" y="48212"/>
        <a:ext cx="701038" cy="4673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700288" y="350"/>
          <a:ext cx="1407707" cy="5630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981829" y="350"/>
        <a:ext cx="844625" cy="563082"/>
      </dsp:txXfrm>
    </dsp:sp>
    <dsp:sp modelId="{5D148A75-129B-476A-8E98-C41F08253E12}">
      <dsp:nvSpPr>
        <dsp:cNvPr id="0" name=""/>
        <dsp:cNvSpPr/>
      </dsp:nvSpPr>
      <dsp:spPr>
        <a:xfrm>
          <a:off x="1924994"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4.16</a:t>
          </a:r>
          <a:endParaRPr lang="en-US" sz="800" i="1" kern="1200" dirty="0">
            <a:solidFill>
              <a:schemeClr val="bg1"/>
            </a:solidFill>
          </a:endParaRPr>
        </a:p>
      </dsp:txBody>
      <dsp:txXfrm>
        <a:off x="2158673" y="48212"/>
        <a:ext cx="701038" cy="467358"/>
      </dsp:txXfrm>
    </dsp:sp>
    <dsp:sp modelId="{FC73DD78-2B85-48AA-9E5B-34A731CD3C87}">
      <dsp:nvSpPr>
        <dsp:cNvPr id="0" name=""/>
        <dsp:cNvSpPr/>
      </dsp:nvSpPr>
      <dsp:spPr>
        <a:xfrm>
          <a:off x="2929815"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Personal Preferences</a:t>
          </a:r>
          <a:br>
            <a:rPr lang="en-US" sz="800" i="1" kern="1200" dirty="0">
              <a:solidFill>
                <a:schemeClr val="bg1"/>
              </a:solidFill>
              <a:latin typeface="+mn-lt"/>
            </a:rPr>
          </a:br>
          <a:r>
            <a:rPr lang="en-US" sz="800" i="1" kern="1200" dirty="0">
              <a:solidFill>
                <a:schemeClr val="bg1"/>
              </a:solidFill>
              <a:latin typeface="+mn-lt"/>
            </a:rPr>
            <a:t>4.13</a:t>
          </a:r>
          <a:endParaRPr lang="en-US" sz="800" i="1" kern="1200" dirty="0">
            <a:solidFill>
              <a:schemeClr val="bg1"/>
            </a:solidFill>
          </a:endParaRPr>
        </a:p>
      </dsp:txBody>
      <dsp:txXfrm>
        <a:off x="3163494" y="48212"/>
        <a:ext cx="701038" cy="467358"/>
      </dsp:txXfrm>
    </dsp:sp>
    <dsp:sp modelId="{80D37767-6CA1-4C90-9C11-03AC84998477}">
      <dsp:nvSpPr>
        <dsp:cNvPr id="0" name=""/>
        <dsp:cNvSpPr/>
      </dsp:nvSpPr>
      <dsp:spPr>
        <a:xfrm>
          <a:off x="3934636"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Innovation</a:t>
          </a:r>
          <a:br>
            <a:rPr lang="en-US" sz="800" i="1" kern="1200" dirty="0">
              <a:solidFill>
                <a:schemeClr val="bg1"/>
              </a:solidFill>
              <a:latin typeface="+mn-lt"/>
            </a:rPr>
          </a:br>
          <a:r>
            <a:rPr lang="en-US" sz="800" i="1" kern="1200" dirty="0">
              <a:solidFill>
                <a:schemeClr val="bg1"/>
              </a:solidFill>
              <a:latin typeface="+mn-lt"/>
            </a:rPr>
            <a:t>4.11</a:t>
          </a:r>
          <a:endParaRPr lang="en-US" sz="800" i="1" kern="1200" dirty="0">
            <a:solidFill>
              <a:schemeClr val="bg1"/>
            </a:solidFill>
          </a:endParaRPr>
        </a:p>
      </dsp:txBody>
      <dsp:txXfrm>
        <a:off x="4168315" y="48212"/>
        <a:ext cx="701038" cy="467358"/>
      </dsp:txXfrm>
    </dsp:sp>
    <dsp:sp modelId="{0FA2355A-EB22-4288-9961-9E7B01E75B1A}">
      <dsp:nvSpPr>
        <dsp:cNvPr id="0" name=""/>
        <dsp:cNvSpPr/>
      </dsp:nvSpPr>
      <dsp:spPr>
        <a:xfrm>
          <a:off x="4939457"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Initial Recall</a:t>
          </a:r>
          <a:br>
            <a:rPr lang="en-US" sz="800" i="1" kern="1200" dirty="0">
              <a:solidFill>
                <a:schemeClr val="bg1"/>
              </a:solidFill>
              <a:latin typeface="+mn-lt"/>
            </a:rPr>
          </a:br>
          <a:r>
            <a:rPr lang="en-US" sz="800" i="1" kern="1200" dirty="0">
              <a:solidFill>
                <a:schemeClr val="bg1"/>
              </a:solidFill>
              <a:latin typeface="+mn-lt"/>
            </a:rPr>
            <a:t>13.6%</a:t>
          </a:r>
          <a:endParaRPr lang="en-US" sz="800" i="1" kern="1200" dirty="0">
            <a:solidFill>
              <a:schemeClr val="bg1"/>
            </a:solidFill>
          </a:endParaRPr>
        </a:p>
      </dsp:txBody>
      <dsp:txXfrm>
        <a:off x="5173136" y="48212"/>
        <a:ext cx="701038" cy="467358"/>
      </dsp:txXfrm>
    </dsp:sp>
    <dsp:sp modelId="{A8523DAB-D9DA-4862-BC69-F2B7F45859C4}">
      <dsp:nvSpPr>
        <dsp:cNvPr id="0" name=""/>
        <dsp:cNvSpPr/>
      </dsp:nvSpPr>
      <dsp:spPr>
        <a:xfrm>
          <a:off x="5944279"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Memorability</a:t>
          </a:r>
          <a:br>
            <a:rPr lang="en-US" sz="800" i="1" kern="1200" dirty="0">
              <a:solidFill>
                <a:schemeClr val="bg1"/>
              </a:solidFill>
              <a:latin typeface="+mn-lt"/>
            </a:rPr>
          </a:br>
          <a:r>
            <a:rPr lang="en-US" sz="800" i="1" kern="1200" dirty="0">
              <a:solidFill>
                <a:schemeClr val="bg1"/>
              </a:solidFill>
              <a:latin typeface="+mn-lt"/>
            </a:rPr>
            <a:t>19.9%</a:t>
          </a:r>
          <a:endParaRPr lang="en-US" sz="800" i="1" kern="1200" dirty="0">
            <a:solidFill>
              <a:schemeClr val="bg1"/>
            </a:solidFill>
          </a:endParaRPr>
        </a:p>
      </dsp:txBody>
      <dsp:txXfrm>
        <a:off x="6177958" y="48212"/>
        <a:ext cx="701038" cy="4673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700288" y="350"/>
          <a:ext cx="1407707" cy="5630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981829" y="350"/>
        <a:ext cx="844625" cy="563082"/>
      </dsp:txXfrm>
    </dsp:sp>
    <dsp:sp modelId="{5D148A75-129B-476A-8E98-C41F08253E12}">
      <dsp:nvSpPr>
        <dsp:cNvPr id="0" name=""/>
        <dsp:cNvSpPr/>
      </dsp:nvSpPr>
      <dsp:spPr>
        <a:xfrm>
          <a:off x="1924994"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4.16</a:t>
          </a:r>
          <a:endParaRPr lang="en-US" sz="800" i="1" kern="1200" dirty="0">
            <a:solidFill>
              <a:schemeClr val="bg1"/>
            </a:solidFill>
          </a:endParaRPr>
        </a:p>
      </dsp:txBody>
      <dsp:txXfrm>
        <a:off x="2158673" y="48212"/>
        <a:ext cx="701038" cy="467358"/>
      </dsp:txXfrm>
    </dsp:sp>
    <dsp:sp modelId="{FC73DD78-2B85-48AA-9E5B-34A731CD3C87}">
      <dsp:nvSpPr>
        <dsp:cNvPr id="0" name=""/>
        <dsp:cNvSpPr/>
      </dsp:nvSpPr>
      <dsp:spPr>
        <a:xfrm>
          <a:off x="2929815"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Personal Preferences</a:t>
          </a:r>
          <a:br>
            <a:rPr lang="en-US" sz="800" i="1" kern="1200" dirty="0">
              <a:solidFill>
                <a:schemeClr val="bg1"/>
              </a:solidFill>
              <a:latin typeface="+mn-lt"/>
            </a:rPr>
          </a:br>
          <a:r>
            <a:rPr lang="en-US" sz="800" i="1" kern="1200" dirty="0">
              <a:solidFill>
                <a:schemeClr val="bg1"/>
              </a:solidFill>
              <a:latin typeface="+mn-lt"/>
            </a:rPr>
            <a:t>4.13</a:t>
          </a:r>
          <a:endParaRPr lang="en-US" sz="800" i="1" kern="1200" dirty="0">
            <a:solidFill>
              <a:schemeClr val="bg1"/>
            </a:solidFill>
          </a:endParaRPr>
        </a:p>
      </dsp:txBody>
      <dsp:txXfrm>
        <a:off x="3163494" y="48212"/>
        <a:ext cx="701038" cy="467358"/>
      </dsp:txXfrm>
    </dsp:sp>
    <dsp:sp modelId="{80D37767-6CA1-4C90-9C11-03AC84998477}">
      <dsp:nvSpPr>
        <dsp:cNvPr id="0" name=""/>
        <dsp:cNvSpPr/>
      </dsp:nvSpPr>
      <dsp:spPr>
        <a:xfrm>
          <a:off x="3934636"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Innovation</a:t>
          </a:r>
          <a:br>
            <a:rPr lang="en-US" sz="800" i="1" kern="1200" dirty="0">
              <a:solidFill>
                <a:schemeClr val="bg1"/>
              </a:solidFill>
              <a:latin typeface="+mn-lt"/>
            </a:rPr>
          </a:br>
          <a:r>
            <a:rPr lang="en-US" sz="800" i="1" kern="1200" dirty="0">
              <a:solidFill>
                <a:schemeClr val="bg1"/>
              </a:solidFill>
              <a:latin typeface="+mn-lt"/>
            </a:rPr>
            <a:t>4.11</a:t>
          </a:r>
          <a:endParaRPr lang="en-US" sz="800" i="1" kern="1200" dirty="0">
            <a:solidFill>
              <a:schemeClr val="bg1"/>
            </a:solidFill>
          </a:endParaRPr>
        </a:p>
      </dsp:txBody>
      <dsp:txXfrm>
        <a:off x="4168315" y="48212"/>
        <a:ext cx="701038" cy="467358"/>
      </dsp:txXfrm>
    </dsp:sp>
    <dsp:sp modelId="{0FA2355A-EB22-4288-9961-9E7B01E75B1A}">
      <dsp:nvSpPr>
        <dsp:cNvPr id="0" name=""/>
        <dsp:cNvSpPr/>
      </dsp:nvSpPr>
      <dsp:spPr>
        <a:xfrm>
          <a:off x="4939457"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Initial Recall</a:t>
          </a:r>
          <a:br>
            <a:rPr lang="en-US" sz="800" i="1" kern="1200" dirty="0">
              <a:solidFill>
                <a:schemeClr val="bg1"/>
              </a:solidFill>
              <a:latin typeface="+mn-lt"/>
            </a:rPr>
          </a:br>
          <a:r>
            <a:rPr lang="en-US" sz="800" i="1" kern="1200" dirty="0">
              <a:solidFill>
                <a:schemeClr val="bg1"/>
              </a:solidFill>
              <a:latin typeface="+mn-lt"/>
            </a:rPr>
            <a:t>13.6%</a:t>
          </a:r>
          <a:endParaRPr lang="en-US" sz="800" i="1" kern="1200" dirty="0">
            <a:solidFill>
              <a:schemeClr val="bg1"/>
            </a:solidFill>
          </a:endParaRPr>
        </a:p>
      </dsp:txBody>
      <dsp:txXfrm>
        <a:off x="5173136" y="48212"/>
        <a:ext cx="701038" cy="467358"/>
      </dsp:txXfrm>
    </dsp:sp>
    <dsp:sp modelId="{A8523DAB-D9DA-4862-BC69-F2B7F45859C4}">
      <dsp:nvSpPr>
        <dsp:cNvPr id="0" name=""/>
        <dsp:cNvSpPr/>
      </dsp:nvSpPr>
      <dsp:spPr>
        <a:xfrm>
          <a:off x="5944279"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Memorability</a:t>
          </a:r>
          <a:br>
            <a:rPr lang="en-US" sz="800" i="1" kern="1200" dirty="0">
              <a:solidFill>
                <a:schemeClr val="bg1"/>
              </a:solidFill>
              <a:latin typeface="+mn-lt"/>
            </a:rPr>
          </a:br>
          <a:r>
            <a:rPr lang="en-US" sz="800" i="1" kern="1200" dirty="0">
              <a:solidFill>
                <a:schemeClr val="bg1"/>
              </a:solidFill>
              <a:latin typeface="+mn-lt"/>
            </a:rPr>
            <a:t>19.9%</a:t>
          </a:r>
          <a:endParaRPr lang="en-US" sz="800" i="1" kern="1200" dirty="0">
            <a:solidFill>
              <a:schemeClr val="bg1"/>
            </a:solidFill>
          </a:endParaRPr>
        </a:p>
      </dsp:txBody>
      <dsp:txXfrm>
        <a:off x="6177958" y="48212"/>
        <a:ext cx="701038" cy="4673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700288" y="350"/>
          <a:ext cx="1407707" cy="5630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981829" y="350"/>
        <a:ext cx="844625" cy="563082"/>
      </dsp:txXfrm>
    </dsp:sp>
    <dsp:sp modelId="{5D148A75-129B-476A-8E98-C41F08253E12}">
      <dsp:nvSpPr>
        <dsp:cNvPr id="0" name=""/>
        <dsp:cNvSpPr/>
      </dsp:nvSpPr>
      <dsp:spPr>
        <a:xfrm>
          <a:off x="1924994"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4.16</a:t>
          </a:r>
          <a:endParaRPr lang="en-US" sz="800" i="1" kern="1200" dirty="0">
            <a:solidFill>
              <a:schemeClr val="bg1"/>
            </a:solidFill>
          </a:endParaRPr>
        </a:p>
      </dsp:txBody>
      <dsp:txXfrm>
        <a:off x="2158673" y="48212"/>
        <a:ext cx="701038" cy="467358"/>
      </dsp:txXfrm>
    </dsp:sp>
    <dsp:sp modelId="{FC73DD78-2B85-48AA-9E5B-34A731CD3C87}">
      <dsp:nvSpPr>
        <dsp:cNvPr id="0" name=""/>
        <dsp:cNvSpPr/>
      </dsp:nvSpPr>
      <dsp:spPr>
        <a:xfrm>
          <a:off x="2929815"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Personal Preferences</a:t>
          </a:r>
          <a:br>
            <a:rPr lang="en-US" sz="800" i="1" kern="1200" dirty="0">
              <a:solidFill>
                <a:schemeClr val="bg1"/>
              </a:solidFill>
              <a:latin typeface="+mn-lt"/>
            </a:rPr>
          </a:br>
          <a:r>
            <a:rPr lang="en-US" sz="800" i="1" kern="1200" dirty="0">
              <a:solidFill>
                <a:schemeClr val="bg1"/>
              </a:solidFill>
              <a:latin typeface="+mn-lt"/>
            </a:rPr>
            <a:t>4.13</a:t>
          </a:r>
          <a:endParaRPr lang="en-US" sz="800" i="1" kern="1200" dirty="0">
            <a:solidFill>
              <a:schemeClr val="bg1"/>
            </a:solidFill>
          </a:endParaRPr>
        </a:p>
      </dsp:txBody>
      <dsp:txXfrm>
        <a:off x="3163494" y="48212"/>
        <a:ext cx="701038" cy="467358"/>
      </dsp:txXfrm>
    </dsp:sp>
    <dsp:sp modelId="{80D37767-6CA1-4C90-9C11-03AC84998477}">
      <dsp:nvSpPr>
        <dsp:cNvPr id="0" name=""/>
        <dsp:cNvSpPr/>
      </dsp:nvSpPr>
      <dsp:spPr>
        <a:xfrm>
          <a:off x="3934636"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Innovation</a:t>
          </a:r>
          <a:br>
            <a:rPr lang="en-US" sz="800" i="1" kern="1200" dirty="0">
              <a:solidFill>
                <a:schemeClr val="bg1"/>
              </a:solidFill>
              <a:latin typeface="+mn-lt"/>
            </a:rPr>
          </a:br>
          <a:r>
            <a:rPr lang="en-US" sz="800" i="1" kern="1200" dirty="0">
              <a:solidFill>
                <a:schemeClr val="bg1"/>
              </a:solidFill>
              <a:latin typeface="+mn-lt"/>
            </a:rPr>
            <a:t>4.11</a:t>
          </a:r>
          <a:endParaRPr lang="en-US" sz="800" i="1" kern="1200" dirty="0">
            <a:solidFill>
              <a:schemeClr val="bg1"/>
            </a:solidFill>
          </a:endParaRPr>
        </a:p>
      </dsp:txBody>
      <dsp:txXfrm>
        <a:off x="4168315" y="48212"/>
        <a:ext cx="701038" cy="467358"/>
      </dsp:txXfrm>
    </dsp:sp>
    <dsp:sp modelId="{0FA2355A-EB22-4288-9961-9E7B01E75B1A}">
      <dsp:nvSpPr>
        <dsp:cNvPr id="0" name=""/>
        <dsp:cNvSpPr/>
      </dsp:nvSpPr>
      <dsp:spPr>
        <a:xfrm>
          <a:off x="4939457"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Initial Recall</a:t>
          </a:r>
          <a:br>
            <a:rPr lang="en-US" sz="800" i="1" kern="1200" dirty="0">
              <a:solidFill>
                <a:schemeClr val="bg1"/>
              </a:solidFill>
              <a:latin typeface="+mn-lt"/>
            </a:rPr>
          </a:br>
          <a:r>
            <a:rPr lang="en-US" sz="800" i="1" kern="1200" dirty="0">
              <a:solidFill>
                <a:schemeClr val="bg1"/>
              </a:solidFill>
              <a:latin typeface="+mn-lt"/>
            </a:rPr>
            <a:t>13.6%</a:t>
          </a:r>
          <a:endParaRPr lang="en-US" sz="800" i="1" kern="1200" dirty="0">
            <a:solidFill>
              <a:schemeClr val="bg1"/>
            </a:solidFill>
          </a:endParaRPr>
        </a:p>
      </dsp:txBody>
      <dsp:txXfrm>
        <a:off x="5173136" y="48212"/>
        <a:ext cx="701038" cy="467358"/>
      </dsp:txXfrm>
    </dsp:sp>
    <dsp:sp modelId="{A8523DAB-D9DA-4862-BC69-F2B7F45859C4}">
      <dsp:nvSpPr>
        <dsp:cNvPr id="0" name=""/>
        <dsp:cNvSpPr/>
      </dsp:nvSpPr>
      <dsp:spPr>
        <a:xfrm>
          <a:off x="5944279"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Memorability</a:t>
          </a:r>
          <a:br>
            <a:rPr lang="en-US" sz="800" i="1" kern="1200" dirty="0">
              <a:solidFill>
                <a:schemeClr val="bg1"/>
              </a:solidFill>
              <a:latin typeface="+mn-lt"/>
            </a:rPr>
          </a:br>
          <a:r>
            <a:rPr lang="en-US" sz="800" i="1" kern="1200" dirty="0">
              <a:solidFill>
                <a:schemeClr val="bg1"/>
              </a:solidFill>
              <a:latin typeface="+mn-lt"/>
            </a:rPr>
            <a:t>19.9%</a:t>
          </a:r>
          <a:endParaRPr lang="en-US" sz="800" i="1" kern="1200" dirty="0">
            <a:solidFill>
              <a:schemeClr val="bg1"/>
            </a:solidFill>
          </a:endParaRPr>
        </a:p>
      </dsp:txBody>
      <dsp:txXfrm>
        <a:off x="6177958" y="48212"/>
        <a:ext cx="701038" cy="4673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700288" y="350"/>
          <a:ext cx="1407707" cy="5630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981829" y="350"/>
        <a:ext cx="844625" cy="563082"/>
      </dsp:txXfrm>
    </dsp:sp>
    <dsp:sp modelId="{5D148A75-129B-476A-8E98-C41F08253E12}">
      <dsp:nvSpPr>
        <dsp:cNvPr id="0" name=""/>
        <dsp:cNvSpPr/>
      </dsp:nvSpPr>
      <dsp:spPr>
        <a:xfrm>
          <a:off x="1924994"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4.16</a:t>
          </a:r>
          <a:endParaRPr lang="en-US" sz="800" i="1" kern="1200" dirty="0">
            <a:solidFill>
              <a:schemeClr val="bg1"/>
            </a:solidFill>
          </a:endParaRPr>
        </a:p>
      </dsp:txBody>
      <dsp:txXfrm>
        <a:off x="2158673" y="48212"/>
        <a:ext cx="701038" cy="467358"/>
      </dsp:txXfrm>
    </dsp:sp>
    <dsp:sp modelId="{FC73DD78-2B85-48AA-9E5B-34A731CD3C87}">
      <dsp:nvSpPr>
        <dsp:cNvPr id="0" name=""/>
        <dsp:cNvSpPr/>
      </dsp:nvSpPr>
      <dsp:spPr>
        <a:xfrm>
          <a:off x="2929815"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Personal Preferences</a:t>
          </a:r>
          <a:br>
            <a:rPr lang="en-US" sz="800" i="1" kern="1200" dirty="0">
              <a:solidFill>
                <a:schemeClr val="bg1"/>
              </a:solidFill>
              <a:latin typeface="+mn-lt"/>
            </a:rPr>
          </a:br>
          <a:r>
            <a:rPr lang="en-US" sz="800" i="1" kern="1200" dirty="0">
              <a:solidFill>
                <a:schemeClr val="bg1"/>
              </a:solidFill>
              <a:latin typeface="+mn-lt"/>
            </a:rPr>
            <a:t>4.13</a:t>
          </a:r>
          <a:endParaRPr lang="en-US" sz="800" i="1" kern="1200" dirty="0">
            <a:solidFill>
              <a:schemeClr val="bg1"/>
            </a:solidFill>
          </a:endParaRPr>
        </a:p>
      </dsp:txBody>
      <dsp:txXfrm>
        <a:off x="3163494" y="48212"/>
        <a:ext cx="701038" cy="467358"/>
      </dsp:txXfrm>
    </dsp:sp>
    <dsp:sp modelId="{80D37767-6CA1-4C90-9C11-03AC84998477}">
      <dsp:nvSpPr>
        <dsp:cNvPr id="0" name=""/>
        <dsp:cNvSpPr/>
      </dsp:nvSpPr>
      <dsp:spPr>
        <a:xfrm>
          <a:off x="3934636"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Innovation</a:t>
          </a:r>
          <a:br>
            <a:rPr lang="en-US" sz="800" i="1" kern="1200" dirty="0">
              <a:solidFill>
                <a:schemeClr val="bg1"/>
              </a:solidFill>
              <a:latin typeface="+mn-lt"/>
            </a:rPr>
          </a:br>
          <a:r>
            <a:rPr lang="en-US" sz="800" i="1" kern="1200" dirty="0">
              <a:solidFill>
                <a:schemeClr val="bg1"/>
              </a:solidFill>
              <a:latin typeface="+mn-lt"/>
            </a:rPr>
            <a:t>4.11</a:t>
          </a:r>
          <a:endParaRPr lang="en-US" sz="800" i="1" kern="1200" dirty="0">
            <a:solidFill>
              <a:schemeClr val="bg1"/>
            </a:solidFill>
          </a:endParaRPr>
        </a:p>
      </dsp:txBody>
      <dsp:txXfrm>
        <a:off x="4168315" y="48212"/>
        <a:ext cx="701038" cy="467358"/>
      </dsp:txXfrm>
    </dsp:sp>
    <dsp:sp modelId="{0FA2355A-EB22-4288-9961-9E7B01E75B1A}">
      <dsp:nvSpPr>
        <dsp:cNvPr id="0" name=""/>
        <dsp:cNvSpPr/>
      </dsp:nvSpPr>
      <dsp:spPr>
        <a:xfrm>
          <a:off x="4939457"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Initial Recall</a:t>
          </a:r>
          <a:br>
            <a:rPr lang="en-US" sz="800" i="1" kern="1200" dirty="0">
              <a:solidFill>
                <a:schemeClr val="bg1"/>
              </a:solidFill>
              <a:latin typeface="+mn-lt"/>
            </a:rPr>
          </a:br>
          <a:r>
            <a:rPr lang="en-US" sz="800" i="1" kern="1200" dirty="0">
              <a:solidFill>
                <a:schemeClr val="bg1"/>
              </a:solidFill>
              <a:latin typeface="+mn-lt"/>
            </a:rPr>
            <a:t>13.6%</a:t>
          </a:r>
          <a:endParaRPr lang="en-US" sz="800" i="1" kern="1200" dirty="0">
            <a:solidFill>
              <a:schemeClr val="bg1"/>
            </a:solidFill>
          </a:endParaRPr>
        </a:p>
      </dsp:txBody>
      <dsp:txXfrm>
        <a:off x="5173136" y="48212"/>
        <a:ext cx="701038" cy="467358"/>
      </dsp:txXfrm>
    </dsp:sp>
    <dsp:sp modelId="{A8523DAB-D9DA-4862-BC69-F2B7F45859C4}">
      <dsp:nvSpPr>
        <dsp:cNvPr id="0" name=""/>
        <dsp:cNvSpPr/>
      </dsp:nvSpPr>
      <dsp:spPr>
        <a:xfrm>
          <a:off x="5944279" y="48212"/>
          <a:ext cx="1168396" cy="4673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Memorability</a:t>
          </a:r>
          <a:br>
            <a:rPr lang="en-US" sz="800" i="1" kern="1200" dirty="0">
              <a:solidFill>
                <a:schemeClr val="bg1"/>
              </a:solidFill>
              <a:latin typeface="+mn-lt"/>
            </a:rPr>
          </a:br>
          <a:r>
            <a:rPr lang="en-US" sz="800" i="1" kern="1200" dirty="0">
              <a:solidFill>
                <a:schemeClr val="bg1"/>
              </a:solidFill>
              <a:latin typeface="+mn-lt"/>
            </a:rPr>
            <a:t>19.9%</a:t>
          </a:r>
          <a:endParaRPr lang="en-US" sz="800" i="1" kern="1200" dirty="0">
            <a:solidFill>
              <a:schemeClr val="bg1"/>
            </a:solidFill>
          </a:endParaRPr>
        </a:p>
      </dsp:txBody>
      <dsp:txXfrm>
        <a:off x="6177958" y="48212"/>
        <a:ext cx="701038" cy="46735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t>7/31/2024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dirty="0"/>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FFD40-13C9-7B48-A0BE-E251E1E33FE5}" type="datetimeFigureOut">
              <a:rPr lang="en-US" smtClean="0"/>
              <a:t>7/31/2024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dirty="0"/>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2">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elcome Message 1">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Picture Placeholder 8">
            <a:extLst>
              <a:ext uri="{FF2B5EF4-FFF2-40B4-BE49-F238E27FC236}">
                <a16:creationId xmlns:a16="http://schemas.microsoft.com/office/drawing/2014/main" id="{F246201C-0AB2-4864-9B5B-356A50CB1EFB}"/>
              </a:ext>
            </a:extLst>
          </p:cNvPr>
          <p:cNvSpPr>
            <a:spLocks noGrp="1"/>
          </p:cNvSpPr>
          <p:nvPr>
            <p:ph type="pic" sz="quarter" idx="13"/>
          </p:nvPr>
        </p:nvSpPr>
        <p:spPr>
          <a:xfrm>
            <a:off x="7109138" y="1049628"/>
            <a:ext cx="3870101" cy="47523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itle 5">
            <a:extLst>
              <a:ext uri="{FF2B5EF4-FFF2-40B4-BE49-F238E27FC236}">
                <a16:creationId xmlns:a16="http://schemas.microsoft.com/office/drawing/2014/main" id="{70D0D4DA-AE70-4CF8-80F2-1FEB9708B12C}"/>
              </a:ext>
            </a:extLst>
          </p:cNvPr>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26538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elcome Message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12498C75-C0F3-900B-8928-C2885AB05A61}"/>
              </a:ext>
            </a:extLst>
          </p:cNvPr>
          <p:cNvSpPr>
            <a:spLocks noGrp="1"/>
          </p:cNvSpPr>
          <p:nvPr>
            <p:ph type="pic" sz="quarter" idx="13"/>
          </p:nvPr>
        </p:nvSpPr>
        <p:spPr>
          <a:xfrm>
            <a:off x="1019175" y="1125538"/>
            <a:ext cx="5076825" cy="494041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71532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Message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407A4DB-9FA4-8F2C-D340-59AE231D9E0B}"/>
              </a:ext>
            </a:extLst>
          </p:cNvPr>
          <p:cNvSpPr>
            <a:spLocks noGrp="1"/>
          </p:cNvSpPr>
          <p:nvPr>
            <p:ph type="pic" sz="quarter" idx="13"/>
          </p:nvPr>
        </p:nvSpPr>
        <p:spPr>
          <a:xfrm>
            <a:off x="5801932" y="2331747"/>
            <a:ext cx="5370893" cy="332274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5581A5A-F8E3-2F61-F0ED-B38F67AAF395}"/>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48493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B4E1AB4A-53EA-A484-D01F-C1423CB8FA0F}"/>
              </a:ext>
            </a:extLst>
          </p:cNvPr>
          <p:cNvSpPr>
            <a:spLocks noGrp="1"/>
          </p:cNvSpPr>
          <p:nvPr>
            <p:ph type="pic" sz="quarter" idx="13"/>
          </p:nvPr>
        </p:nvSpPr>
        <p:spPr>
          <a:xfrm>
            <a:off x="4417454" y="936222"/>
            <a:ext cx="3573887" cy="53375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58649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2"/>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ent Agenda">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DD5F6B2-D6AD-5E5A-B91D-59EEC8F51C06}"/>
              </a:ext>
            </a:extLst>
          </p:cNvPr>
          <p:cNvSpPr>
            <a:spLocks noGrp="1"/>
          </p:cNvSpPr>
          <p:nvPr>
            <p:ph type="pic" sz="quarter" idx="13"/>
          </p:nvPr>
        </p:nvSpPr>
        <p:spPr>
          <a:xfrm>
            <a:off x="473074" y="1956327"/>
            <a:ext cx="4413885" cy="2945346"/>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5700477-E30F-700A-77D6-C61517E9BDD2}"/>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5742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ssage for the CE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6E227BF-C543-FA10-03B8-C62FC332B1FD}"/>
              </a:ext>
            </a:extLst>
          </p:cNvPr>
          <p:cNvSpPr>
            <a:spLocks noGrp="1"/>
          </p:cNvSpPr>
          <p:nvPr>
            <p:ph type="pic" sz="quarter" idx="13"/>
          </p:nvPr>
        </p:nvSpPr>
        <p:spPr>
          <a:xfrm>
            <a:off x="0" y="0"/>
            <a:ext cx="46101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64134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O Mess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011874B-C9A9-4AF7-B7F2-66B55CE703EE}"/>
              </a:ext>
            </a:extLst>
          </p:cNvPr>
          <p:cNvSpPr>
            <a:spLocks noGrp="1"/>
          </p:cNvSpPr>
          <p:nvPr>
            <p:ph type="pic" sz="quarter" idx="13"/>
          </p:nvPr>
        </p:nvSpPr>
        <p:spPr>
          <a:xfrm>
            <a:off x="5225222" y="1305753"/>
            <a:ext cx="1741555" cy="1741555"/>
          </a:xfrm>
          <a:custGeom>
            <a:avLst/>
            <a:gdLst>
              <a:gd name="connsiteX0" fmla="*/ 682375 w 1364750"/>
              <a:gd name="connsiteY0" fmla="*/ 0 h 1364750"/>
              <a:gd name="connsiteX1" fmla="*/ 1364750 w 1364750"/>
              <a:gd name="connsiteY1" fmla="*/ 682375 h 1364750"/>
              <a:gd name="connsiteX2" fmla="*/ 682375 w 1364750"/>
              <a:gd name="connsiteY2" fmla="*/ 1364750 h 1364750"/>
              <a:gd name="connsiteX3" fmla="*/ 0 w 1364750"/>
              <a:gd name="connsiteY3" fmla="*/ 682375 h 1364750"/>
              <a:gd name="connsiteX4" fmla="*/ 682375 w 1364750"/>
              <a:gd name="connsiteY4" fmla="*/ 0 h 136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50" h="1364750">
                <a:moveTo>
                  <a:pt x="682375" y="0"/>
                </a:moveTo>
                <a:cubicBezTo>
                  <a:pt x="1059240" y="0"/>
                  <a:pt x="1364750" y="305510"/>
                  <a:pt x="1364750" y="682375"/>
                </a:cubicBezTo>
                <a:cubicBezTo>
                  <a:pt x="1364750" y="1059240"/>
                  <a:pt x="1059240" y="1364750"/>
                  <a:pt x="682375" y="1364750"/>
                </a:cubicBezTo>
                <a:cubicBezTo>
                  <a:pt x="305510" y="1364750"/>
                  <a:pt x="0" y="1059240"/>
                  <a:pt x="0" y="682375"/>
                </a:cubicBezTo>
                <a:cubicBezTo>
                  <a:pt x="0" y="305510"/>
                  <a:pt x="305510" y="0"/>
                  <a:pt x="682375" y="0"/>
                </a:cubicBezTo>
                <a:close/>
              </a:path>
            </a:pathLst>
          </a:cu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86834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87BFF96-783D-4815-AC98-24BBE626F117}"/>
              </a:ext>
            </a:extLst>
          </p:cNvPr>
          <p:cNvSpPr>
            <a:spLocks noGrp="1"/>
          </p:cNvSpPr>
          <p:nvPr>
            <p:ph type="pic" sz="quarter" idx="12"/>
          </p:nvPr>
        </p:nvSpPr>
        <p:spPr>
          <a:xfrm>
            <a:off x="4914898" y="-12493"/>
            <a:ext cx="7277101"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0391B8AC-6293-F42E-A078-D44AA9942013}"/>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3058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out us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51BF190C-8167-8441-41CB-CE9BD65FEEF6}"/>
              </a:ext>
            </a:extLst>
          </p:cNvPr>
          <p:cNvSpPr>
            <a:spLocks noGrp="1"/>
          </p:cNvSpPr>
          <p:nvPr>
            <p:ph type="pic" sz="quarter" idx="13"/>
          </p:nvPr>
        </p:nvSpPr>
        <p:spPr>
          <a:xfrm>
            <a:off x="7502524" y="1654810"/>
            <a:ext cx="4019549" cy="35483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6B4B4AA-B02E-05C4-0B1D-B020977908D3}"/>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11056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8C06E91-68B5-C33A-F5AC-DE80D7424F47}"/>
              </a:ext>
            </a:extLst>
          </p:cNvPr>
          <p:cNvSpPr>
            <a:spLocks noGrp="1"/>
          </p:cNvSpPr>
          <p:nvPr>
            <p:ph type="pic" sz="quarter" idx="13"/>
          </p:nvPr>
        </p:nvSpPr>
        <p:spPr>
          <a:xfrm>
            <a:off x="8100060" y="0"/>
            <a:ext cx="409194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9E57C10-2D36-32EC-0251-2AF10EBA69D7}"/>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14220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5616713"/>
          </a:xfrm>
        </p:spPr>
        <p:txBody>
          <a:bodyPr/>
          <a:lstStyle>
            <a:lvl1pPr>
              <a:lnSpc>
                <a:spcPct val="100000"/>
              </a:lnSpc>
              <a:defRPr sz="1600"/>
            </a:lvl1pPr>
            <a:lvl2pPr marL="285750" indent="-285750">
              <a:lnSpc>
                <a:spcPct val="100000"/>
              </a:lnSpc>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0810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59129A1-44C4-09BE-1CEB-890E758A74E7}"/>
              </a:ext>
            </a:extLst>
          </p:cNvPr>
          <p:cNvSpPr>
            <a:spLocks noGrp="1"/>
          </p:cNvSpPr>
          <p:nvPr>
            <p:ph type="pic" sz="quarter" idx="13"/>
          </p:nvPr>
        </p:nvSpPr>
        <p:spPr>
          <a:xfrm>
            <a:off x="-5716" y="2420619"/>
            <a:ext cx="4844416"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292BC476-920F-84ED-08D0-B013030B0B0C}"/>
              </a:ext>
            </a:extLst>
          </p:cNvPr>
          <p:cNvSpPr>
            <a:spLocks noGrp="1"/>
          </p:cNvSpPr>
          <p:nvPr>
            <p:ph type="pic" sz="quarter" idx="14"/>
          </p:nvPr>
        </p:nvSpPr>
        <p:spPr>
          <a:xfrm>
            <a:off x="4945380" y="2420619"/>
            <a:ext cx="7246620"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B1F8F4-6F0A-679E-70E9-60F03F0D3320}"/>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06889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4"/>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84485D48-B9FB-4ECF-B2D2-170A5BAA92DA}"/>
              </a:ext>
            </a:extLst>
          </p:cNvPr>
          <p:cNvSpPr>
            <a:spLocks noGrp="1"/>
          </p:cNvSpPr>
          <p:nvPr>
            <p:ph type="pic" sz="quarter" idx="13"/>
          </p:nvPr>
        </p:nvSpPr>
        <p:spPr>
          <a:xfrm>
            <a:off x="4552823" y="1959459"/>
            <a:ext cx="3086353" cy="293908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4878C1B4-C024-2E61-2342-F2EC4B79CA3B}"/>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34366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ny Overview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AAB994F0-73E8-2A01-C976-3843D01524D0}"/>
              </a:ext>
            </a:extLst>
          </p:cNvPr>
          <p:cNvSpPr>
            <a:spLocks noGrp="1"/>
          </p:cNvSpPr>
          <p:nvPr>
            <p:ph type="pic" sz="quarter" idx="13"/>
          </p:nvPr>
        </p:nvSpPr>
        <p:spPr>
          <a:xfrm>
            <a:off x="3775833" y="3698741"/>
            <a:ext cx="2007361" cy="239725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027E270C-60C4-B5F5-0CD4-1A35BC4862D2}"/>
              </a:ext>
            </a:extLst>
          </p:cNvPr>
          <p:cNvSpPr>
            <a:spLocks noGrp="1"/>
          </p:cNvSpPr>
          <p:nvPr>
            <p:ph type="pic" sz="quarter" idx="14"/>
          </p:nvPr>
        </p:nvSpPr>
        <p:spPr>
          <a:xfrm>
            <a:off x="6096000" y="13419"/>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8194B7D8-4030-0494-9DDB-7A3ED3167109}"/>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94977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5"/>
                                        </p:tgtEl>
                                      </p:cBhvr>
                                      <p:by x="105000" y="105000"/>
                                    </p:animScale>
                                  </p:childTnLst>
                                </p:cTn>
                              </p:par>
                              <p:par>
                                <p:cTn id="10" presetID="22" presetClass="entr" presetSubtype="1"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42" presetClass="path" presetSubtype="0" accel="49333" decel="50667" fill="hold" grpId="1" nodeType="withEffect">
                                  <p:stCondLst>
                                    <p:cond delay="1000"/>
                                  </p:stCondLst>
                                  <p:childTnLst>
                                    <p:animMotion origin="layout" path="M -4.79167E-6 -1.11111E-6 L -4.79167E-6 0.07245 " pathEditMode="relative" rAng="0" ptsTypes="AA">
                                      <p:cBhvr>
                                        <p:cTn id="14" dur="750" spd="-100000" fill="hold"/>
                                        <p:tgtEl>
                                          <p:spTgt spid="4"/>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ny Overview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40867C7-14DD-4827-AC97-FC8CBE23D3C8}"/>
              </a:ext>
            </a:extLst>
          </p:cNvPr>
          <p:cNvSpPr>
            <a:spLocks noGrp="1"/>
          </p:cNvSpPr>
          <p:nvPr>
            <p:ph type="pic" sz="quarter" idx="13"/>
          </p:nvPr>
        </p:nvSpPr>
        <p:spPr>
          <a:xfrm>
            <a:off x="7655627" y="731839"/>
            <a:ext cx="4075998" cy="5148262"/>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A6B4212-C348-185F-677F-36DA1DEA59E1}"/>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0153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ny Overview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1FA3B190-1737-41A2-B234-95FCB40381B4}"/>
              </a:ext>
            </a:extLst>
          </p:cNvPr>
          <p:cNvSpPr>
            <a:spLocks noGrp="1"/>
          </p:cNvSpPr>
          <p:nvPr>
            <p:ph type="pic" sz="quarter" idx="13"/>
          </p:nvPr>
        </p:nvSpPr>
        <p:spPr>
          <a:xfrm>
            <a:off x="9592945" y="10922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48A4FF54-F621-5DC3-8D89-962CE1A0152F}"/>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
        <p:nvSpPr>
          <p:cNvPr id="6" name="Picture Placeholder 8">
            <a:extLst>
              <a:ext uri="{FF2B5EF4-FFF2-40B4-BE49-F238E27FC236}">
                <a16:creationId xmlns:a16="http://schemas.microsoft.com/office/drawing/2014/main" id="{5776AEAF-943D-8E18-7B05-82445C13D947}"/>
              </a:ext>
            </a:extLst>
          </p:cNvPr>
          <p:cNvSpPr>
            <a:spLocks noGrp="1"/>
          </p:cNvSpPr>
          <p:nvPr>
            <p:ph type="pic" sz="quarter" idx="14"/>
          </p:nvPr>
        </p:nvSpPr>
        <p:spPr>
          <a:xfrm>
            <a:off x="7103745" y="30607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400996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par>
                                <p:cTn id="10" presetID="22" presetClass="entr" presetSubtype="1"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750"/>
                                        <p:tgtEl>
                                          <p:spTgt spid="6"/>
                                        </p:tgtEl>
                                      </p:cBhvr>
                                    </p:animEffect>
                                  </p:childTnLst>
                                </p:cTn>
                              </p:par>
                              <p:par>
                                <p:cTn id="13" presetID="42" presetClass="path" presetSubtype="0" accel="49333" decel="50667" fill="hold" grpId="1" nodeType="withEffect">
                                  <p:stCondLst>
                                    <p:cond delay="500"/>
                                  </p:stCondLst>
                                  <p:childTnLst>
                                    <p:animMotion origin="layout" path="M 0 1.11111E-6 L 0 0.19699 " pathEditMode="relative" rAng="0" ptsTypes="AA">
                                      <p:cBhvr>
                                        <p:cTn id="14" dur="1000" spd="-100000" fill="hold"/>
                                        <p:tgtEl>
                                          <p:spTgt spid="6"/>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objective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244474" y="698500"/>
            <a:ext cx="4512943" cy="54356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03D1C79-021F-DF24-39B9-7E6A1430E7E6}"/>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27617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objective 2">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09F608D1-34E0-E588-09D8-3C4C22ACF84C}"/>
              </a:ext>
            </a:extLst>
          </p:cNvPr>
          <p:cNvSpPr>
            <a:spLocks noGrp="1"/>
          </p:cNvSpPr>
          <p:nvPr>
            <p:ph type="pic" sz="quarter" idx="14"/>
          </p:nvPr>
        </p:nvSpPr>
        <p:spPr>
          <a:xfrm>
            <a:off x="7693025" y="3429000"/>
            <a:ext cx="4038600" cy="257413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57C3F53A-75D4-4B98-FE12-089554BEA126}"/>
              </a:ext>
            </a:extLst>
          </p:cNvPr>
          <p:cNvSpPr>
            <a:spLocks noGrp="1"/>
          </p:cNvSpPr>
          <p:nvPr>
            <p:ph type="pic" sz="quarter" idx="15"/>
          </p:nvPr>
        </p:nvSpPr>
        <p:spPr>
          <a:xfrm>
            <a:off x="7693025" y="854869"/>
            <a:ext cx="4038600" cy="257413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A04D72A-D7F1-E54B-45E8-10BC3AE6852B}"/>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2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7"/>
                                        </p:tgtEl>
                                        <p:attrNameLst>
                                          <p:attrName>ppt_x</p:attrName>
                                          <p:attrName>ppt_y</p:attrName>
                                        </p:attrNameLst>
                                      </p:cBhvr>
                                      <p:rCtr x="5898" y="0"/>
                                    </p:animMotion>
                                  </p:childTnLst>
                                </p:cTn>
                              </p:par>
                              <p:par>
                                <p:cTn id="10" presetID="22" presetClass="entr" presetSubtype="8"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par>
                                <p:cTn id="13" presetID="42" presetClass="path" presetSubtype="0" accel="49333" decel="50667" fill="hold" grpId="1" nodeType="withEffect">
                                  <p:stCondLst>
                                    <p:cond delay="250"/>
                                  </p:stCondLst>
                                  <p:childTnLst>
                                    <p:animMotion origin="layout" path="M -6.25E-7 2.59259E-6 L 0.11797 0.00023 " pathEditMode="relative" rAng="0" ptsTypes="AA">
                                      <p:cBhvr>
                                        <p:cTn id="14"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goals">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2124BE5-A9B2-93DE-6028-4B7840D5DE64}"/>
              </a:ext>
            </a:extLst>
          </p:cNvPr>
          <p:cNvSpPr>
            <a:spLocks noGrp="1"/>
          </p:cNvSpPr>
          <p:nvPr>
            <p:ph type="pic" sz="quarter" idx="14"/>
          </p:nvPr>
        </p:nvSpPr>
        <p:spPr>
          <a:xfrm>
            <a:off x="3619586" y="1320973"/>
            <a:ext cx="4952827" cy="495282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934EFD59-167B-9504-F00C-795B1DF59BB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031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ick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92060C1-4310-525A-C0C0-1C9D2EB5E854}"/>
              </a:ext>
            </a:extLst>
          </p:cNvPr>
          <p:cNvSpPr>
            <a:spLocks noGrp="1"/>
          </p:cNvSpPr>
          <p:nvPr>
            <p:ph type="pic" sz="quarter" idx="14"/>
          </p:nvPr>
        </p:nvSpPr>
        <p:spPr>
          <a:xfrm>
            <a:off x="6728459" y="0"/>
            <a:ext cx="5463541"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84C0EBC6-A222-E015-9CCB-1308A2EFA18E}"/>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16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 Services 1">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024F345-372C-45CF-B808-4A5C8B65463A}"/>
              </a:ext>
            </a:extLst>
          </p:cNvPr>
          <p:cNvSpPr>
            <a:spLocks noGrp="1"/>
          </p:cNvSpPr>
          <p:nvPr>
            <p:ph type="pic" sz="quarter" idx="12"/>
          </p:nvPr>
        </p:nvSpPr>
        <p:spPr>
          <a:xfrm>
            <a:off x="7267575" y="1125539"/>
            <a:ext cx="3905250" cy="230346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5BB76125-0951-440B-FF82-D41DD135B56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14455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9" y="0"/>
            <a:ext cx="7764896"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9" y="606287"/>
            <a:ext cx="7764896" cy="5616713"/>
          </a:xfrm>
        </p:spPr>
        <p:txBody>
          <a:bodyPr/>
          <a:lstStyle>
            <a:lvl1pPr>
              <a:lnSpc>
                <a:spcPct val="100000"/>
              </a:lnSpc>
              <a:defRPr sz="1600"/>
            </a:lvl1pPr>
            <a:lvl2pPr marL="285750" indent="-285750">
              <a:lnSpc>
                <a:spcPct val="100000"/>
              </a:lnSpc>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2" name="Rectangle 1">
            <a:extLst>
              <a:ext uri="{FF2B5EF4-FFF2-40B4-BE49-F238E27FC236}">
                <a16:creationId xmlns:a16="http://schemas.microsoft.com/office/drawing/2014/main" id="{F15A2983-AEFA-7728-3131-43B4C5F90278}"/>
              </a:ext>
            </a:extLst>
          </p:cNvPr>
          <p:cNvSpPr/>
          <p:nvPr userDrawn="1"/>
        </p:nvSpPr>
        <p:spPr>
          <a:xfrm>
            <a:off x="8812430" y="0"/>
            <a:ext cx="33795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4">
            <a:extLst>
              <a:ext uri="{FF2B5EF4-FFF2-40B4-BE49-F238E27FC236}">
                <a16:creationId xmlns:a16="http://schemas.microsoft.com/office/drawing/2014/main" id="{F4AAA959-C319-438E-1E07-82D300C7CDC6}"/>
              </a:ext>
            </a:extLst>
          </p:cNvPr>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bg1"/>
                </a:solidFill>
                <a:latin typeface="Open Sans Semibold" charset="0"/>
                <a:ea typeface="Open Sans Semibold" charset="0"/>
                <a:cs typeface="Open Sans Semibold" charset="0"/>
              </a:rPr>
              <a:pPr algn="ctr"/>
              <a:t>‹#›</a:t>
            </a:fld>
            <a:endParaRPr lang="en-US" sz="800" b="1" i="0" dirty="0">
              <a:solidFill>
                <a:schemeClr val="bg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98295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Service 2">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8E270DE-8563-E7FE-8799-2D717C4A25DA}"/>
              </a:ext>
            </a:extLst>
          </p:cNvPr>
          <p:cNvSpPr>
            <a:spLocks noGrp="1"/>
          </p:cNvSpPr>
          <p:nvPr>
            <p:ph type="pic" sz="quarter" idx="15"/>
          </p:nvPr>
        </p:nvSpPr>
        <p:spPr>
          <a:xfrm>
            <a:off x="1019175" y="3569664"/>
            <a:ext cx="4371974" cy="2538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E5F53ABD-496B-B946-C7D9-8FB86069AB0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30514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Service 3">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5349DAC-E9C0-FE02-63AB-C877779B2DF9}"/>
              </a:ext>
            </a:extLst>
          </p:cNvPr>
          <p:cNvSpPr>
            <a:spLocks noGrp="1"/>
          </p:cNvSpPr>
          <p:nvPr>
            <p:ph type="pic" sz="quarter" idx="13"/>
          </p:nvPr>
        </p:nvSpPr>
        <p:spPr>
          <a:xfrm>
            <a:off x="9337271"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E619C9F2-9D91-B375-D326-D70968FF2AEF}"/>
              </a:ext>
            </a:extLst>
          </p:cNvPr>
          <p:cNvSpPr>
            <a:spLocks noGrp="1"/>
          </p:cNvSpPr>
          <p:nvPr>
            <p:ph type="pic" sz="quarter" idx="12"/>
          </p:nvPr>
        </p:nvSpPr>
        <p:spPr>
          <a:xfrm>
            <a:off x="5666166"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7B13444-D9DE-17A1-DEE6-D54B3BD301F2}"/>
              </a:ext>
            </a:extLst>
          </p:cNvPr>
          <p:cNvSpPr>
            <a:spLocks noGrp="1"/>
          </p:cNvSpPr>
          <p:nvPr>
            <p:ph type="pic" sz="quarter" idx="15"/>
          </p:nvPr>
        </p:nvSpPr>
        <p:spPr>
          <a:xfrm>
            <a:off x="7501716" y="1363664"/>
            <a:ext cx="1835554" cy="4651614"/>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8B6CDA06-C43B-ABC6-53D5-2E171F8605E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492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8"/>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7"/>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animBg="1"/>
      <p:bldP spid="5" grpId="1" animBg="1"/>
      <p:bldP spid="8" grpId="0" animBg="1"/>
      <p:bldP spid="8"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service 4">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0338E92-A50B-20CB-5A3A-8F4FD46C998F}"/>
              </a:ext>
            </a:extLst>
          </p:cNvPr>
          <p:cNvSpPr>
            <a:spLocks noGrp="1"/>
          </p:cNvSpPr>
          <p:nvPr>
            <p:ph type="pic" sz="quarter" idx="12"/>
          </p:nvPr>
        </p:nvSpPr>
        <p:spPr>
          <a:xfrm>
            <a:off x="0" y="2400300"/>
            <a:ext cx="12192000" cy="44577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B80D30C0-9500-3F67-F736-A36FAB40DE1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9739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y now?">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68A6D1F4-CCB6-4A06-0CA7-E7156BFAE9AD}"/>
              </a:ext>
            </a:extLst>
          </p:cNvPr>
          <p:cNvSpPr>
            <a:spLocks noGrp="1"/>
          </p:cNvSpPr>
          <p:nvPr>
            <p:ph type="pic" sz="quarter" idx="12"/>
          </p:nvPr>
        </p:nvSpPr>
        <p:spPr>
          <a:xfrm>
            <a:off x="1019174" y="2057400"/>
            <a:ext cx="10153651" cy="27051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95214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stominials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899497A-2AF4-E96A-38A1-D9847D0A284E}"/>
              </a:ext>
            </a:extLst>
          </p:cNvPr>
          <p:cNvSpPr>
            <a:spLocks noGrp="1"/>
          </p:cNvSpPr>
          <p:nvPr>
            <p:ph type="pic" sz="quarter" idx="13"/>
          </p:nvPr>
        </p:nvSpPr>
        <p:spPr>
          <a:xfrm>
            <a:off x="6697978" y="1583798"/>
            <a:ext cx="4474845" cy="469000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D783E24C-EABA-E005-81EF-D4340491F82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4323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stominials 2">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EE80C2E6-F74E-F969-D37E-0A1BCFC964EF}"/>
              </a:ext>
            </a:extLst>
          </p:cNvPr>
          <p:cNvSpPr>
            <a:spLocks noGrp="1"/>
          </p:cNvSpPr>
          <p:nvPr>
            <p:ph type="pic" sz="quarter" idx="27"/>
          </p:nvPr>
        </p:nvSpPr>
        <p:spPr>
          <a:xfrm>
            <a:off x="235839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1" name="Picture Placeholder 3">
            <a:extLst>
              <a:ext uri="{FF2B5EF4-FFF2-40B4-BE49-F238E27FC236}">
                <a16:creationId xmlns:a16="http://schemas.microsoft.com/office/drawing/2014/main" id="{11068B45-7865-A80C-B12F-D9D245BC33E5}"/>
              </a:ext>
            </a:extLst>
          </p:cNvPr>
          <p:cNvSpPr>
            <a:spLocks noGrp="1"/>
          </p:cNvSpPr>
          <p:nvPr>
            <p:ph type="pic" sz="quarter" idx="28"/>
          </p:nvPr>
        </p:nvSpPr>
        <p:spPr>
          <a:xfrm>
            <a:off x="569595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2" name="Picture Placeholder 3">
            <a:extLst>
              <a:ext uri="{FF2B5EF4-FFF2-40B4-BE49-F238E27FC236}">
                <a16:creationId xmlns:a16="http://schemas.microsoft.com/office/drawing/2014/main" id="{7DC6B437-1787-A282-D39E-B9B4163826B4}"/>
              </a:ext>
            </a:extLst>
          </p:cNvPr>
          <p:cNvSpPr>
            <a:spLocks noGrp="1"/>
          </p:cNvSpPr>
          <p:nvPr>
            <p:ph type="pic" sz="quarter" idx="29"/>
          </p:nvPr>
        </p:nvSpPr>
        <p:spPr>
          <a:xfrm>
            <a:off x="903351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8B89207A-581B-57AC-D09E-DCB8821E2DB3}"/>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2367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10"/>
                                        </p:tgtEl>
                                      </p:cBhvr>
                                      <p:by x="105000" y="105000"/>
                                    </p:animScale>
                                  </p:childTnLst>
                                </p:cTn>
                              </p:par>
                              <p:par>
                                <p:cTn id="10" presetID="22" presetClass="entr" presetSubtype="4"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11"/>
                                        </p:tgtEl>
                                      </p:cBhvr>
                                      <p:by x="105000" y="105000"/>
                                    </p:animScale>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6" presetClass="emph" presetSubtype="0" accel="50000" decel="50000" autoRev="1" fill="hold" grpId="1" nodeType="withEffect">
                                  <p:stCondLst>
                                    <p:cond delay="200"/>
                                  </p:stCondLst>
                                  <p:childTnLst>
                                    <p:animScale>
                                      <p:cBhvr>
                                        <p:cTn id="1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ur work proces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C6EA868-9712-2351-D2A6-673DCAD956A0}"/>
              </a:ext>
            </a:extLst>
          </p:cNvPr>
          <p:cNvSpPr>
            <a:spLocks noGrp="1"/>
          </p:cNvSpPr>
          <p:nvPr>
            <p:ph type="pic" sz="quarter" idx="12"/>
          </p:nvPr>
        </p:nvSpPr>
        <p:spPr>
          <a:xfrm>
            <a:off x="1019175"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94C5FCE7-7AE3-498B-72B1-DF739FDCAC53}"/>
              </a:ext>
            </a:extLst>
          </p:cNvPr>
          <p:cNvSpPr>
            <a:spLocks noGrp="1"/>
          </p:cNvSpPr>
          <p:nvPr>
            <p:ph type="pic" sz="quarter" idx="13"/>
          </p:nvPr>
        </p:nvSpPr>
        <p:spPr>
          <a:xfrm>
            <a:off x="4460144"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75395429-487E-5ED9-A11A-B0A11B71D576}"/>
              </a:ext>
            </a:extLst>
          </p:cNvPr>
          <p:cNvSpPr>
            <a:spLocks noGrp="1"/>
          </p:cNvSpPr>
          <p:nvPr>
            <p:ph type="pic" sz="quarter" idx="14"/>
          </p:nvPr>
        </p:nvSpPr>
        <p:spPr>
          <a:xfrm>
            <a:off x="7901111"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FA97CFC-3518-6119-3EE6-9788F1493CD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8308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70833E-6 4.07407E-6 L -2.70833E-6 0.11481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4.375E-6 4.07407E-6 L -4.375E-6 0.11481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4.16667E-6 4.07407E-6 L 4.16667E-6 0.11481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rget market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33AE66C6-33DC-38A9-1797-36C2530075A4}"/>
              </a:ext>
            </a:extLst>
          </p:cNvPr>
          <p:cNvSpPr>
            <a:spLocks noGrp="1"/>
          </p:cNvSpPr>
          <p:nvPr>
            <p:ph type="pic" sz="quarter" idx="27"/>
          </p:nvPr>
        </p:nvSpPr>
        <p:spPr>
          <a:xfrm>
            <a:off x="4475693"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C0DA42F5-FD2B-562A-4DD2-6DEC7979BF46}"/>
              </a:ext>
            </a:extLst>
          </p:cNvPr>
          <p:cNvSpPr>
            <a:spLocks noGrp="1"/>
          </p:cNvSpPr>
          <p:nvPr>
            <p:ph type="pic" sz="quarter" idx="28"/>
          </p:nvPr>
        </p:nvSpPr>
        <p:spPr>
          <a:xfrm>
            <a:off x="6916418"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8" name="Picture Placeholder 3">
            <a:extLst>
              <a:ext uri="{FF2B5EF4-FFF2-40B4-BE49-F238E27FC236}">
                <a16:creationId xmlns:a16="http://schemas.microsoft.com/office/drawing/2014/main" id="{3D1CA675-6A89-59B4-A598-DDCB396CF29D}"/>
              </a:ext>
            </a:extLst>
          </p:cNvPr>
          <p:cNvSpPr>
            <a:spLocks noGrp="1"/>
          </p:cNvSpPr>
          <p:nvPr>
            <p:ph type="pic" sz="quarter" idx="29"/>
          </p:nvPr>
        </p:nvSpPr>
        <p:spPr>
          <a:xfrm>
            <a:off x="9357142"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CA964F7B-3503-6E7A-7506-E4F7499F1B7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319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rget market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1" y="0"/>
            <a:ext cx="12192000" cy="33337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119140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rket Validation">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8B6D8FB-44A4-4DC7-A595-976EC6F4706A}"/>
              </a:ext>
            </a:extLst>
          </p:cNvPr>
          <p:cNvSpPr>
            <a:spLocks noGrp="1"/>
          </p:cNvSpPr>
          <p:nvPr>
            <p:ph type="pic" sz="quarter" idx="13"/>
          </p:nvPr>
        </p:nvSpPr>
        <p:spPr>
          <a:xfrm>
            <a:off x="5838825" y="0"/>
            <a:ext cx="6353176"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48226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5985013"/>
          </a:xfrm>
        </p:spPr>
        <p:txBody>
          <a:bodyPr/>
          <a:lstStyle>
            <a:lvl1pPr>
              <a:lnSpc>
                <a:spcPct val="100000"/>
              </a:lnSpc>
              <a:defRPr sz="1600"/>
            </a:lvl1pPr>
            <a:lvl2pPr marL="285750" indent="-285750">
              <a:lnSpc>
                <a:spcPct val="100000"/>
              </a:lnSpc>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6037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les strategy">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3A37E0D-081F-8D7F-8E31-46AED32503AB}"/>
              </a:ext>
            </a:extLst>
          </p:cNvPr>
          <p:cNvSpPr>
            <a:spLocks noGrp="1"/>
          </p:cNvSpPr>
          <p:nvPr>
            <p:ph type="pic" sz="quarter" idx="27"/>
          </p:nvPr>
        </p:nvSpPr>
        <p:spPr>
          <a:xfrm>
            <a:off x="4343630" y="2239094"/>
            <a:ext cx="3595754" cy="3595754"/>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A6929A2A-782E-5B77-EB61-74458D90D67A}"/>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787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575CEAF-64EC-4921-BE9D-8B16601BC6BE}"/>
              </a:ext>
            </a:extLst>
          </p:cNvPr>
          <p:cNvSpPr>
            <a:spLocks noGrp="1"/>
          </p:cNvSpPr>
          <p:nvPr>
            <p:ph type="pic" sz="quarter" idx="12"/>
          </p:nvPr>
        </p:nvSpPr>
        <p:spPr>
          <a:xfrm>
            <a:off x="1019175"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Picture Placeholder 3">
            <a:extLst>
              <a:ext uri="{FF2B5EF4-FFF2-40B4-BE49-F238E27FC236}">
                <a16:creationId xmlns:a16="http://schemas.microsoft.com/office/drawing/2014/main" id="{FA36DF1E-4BF9-4F1A-9E04-224E4390594B}"/>
              </a:ext>
            </a:extLst>
          </p:cNvPr>
          <p:cNvSpPr>
            <a:spLocks noGrp="1"/>
          </p:cNvSpPr>
          <p:nvPr>
            <p:ph type="pic" sz="quarter" idx="13"/>
          </p:nvPr>
        </p:nvSpPr>
        <p:spPr>
          <a:xfrm>
            <a:off x="3676308"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3">
            <a:extLst>
              <a:ext uri="{FF2B5EF4-FFF2-40B4-BE49-F238E27FC236}">
                <a16:creationId xmlns:a16="http://schemas.microsoft.com/office/drawing/2014/main" id="{4FB14DC1-43DE-467F-BBAA-FAF5D32101B5}"/>
              </a:ext>
            </a:extLst>
          </p:cNvPr>
          <p:cNvSpPr>
            <a:spLocks noGrp="1"/>
          </p:cNvSpPr>
          <p:nvPr>
            <p:ph type="pic" sz="quarter" idx="14"/>
          </p:nvPr>
        </p:nvSpPr>
        <p:spPr>
          <a:xfrm>
            <a:off x="6365866"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09D3D239-C5AA-4DF1-BD02-038D57F230B6}"/>
              </a:ext>
            </a:extLst>
          </p:cNvPr>
          <p:cNvSpPr>
            <a:spLocks noGrp="1"/>
          </p:cNvSpPr>
          <p:nvPr>
            <p:ph type="pic" sz="quarter" idx="15"/>
          </p:nvPr>
        </p:nvSpPr>
        <p:spPr>
          <a:xfrm>
            <a:off x="9046090"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6C3D090-2802-1846-845C-A7DE120E393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6599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par>
                                <p:cTn id="10" presetID="22" presetClass="entr" presetSubtype="8"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250"/>
                                  </p:stCondLst>
                                  <p:childTnLst>
                                    <p:animScale>
                                      <p:cBhvr>
                                        <p:cTn id="14" dur="500" fill="hold"/>
                                        <p:tgtEl>
                                          <p:spTgt spid="4"/>
                                        </p:tgtEl>
                                      </p:cBhvr>
                                      <p:by x="105000" y="105000"/>
                                    </p:animScale>
                                  </p:childTnLst>
                                </p:cTn>
                              </p:par>
                              <p:par>
                                <p:cTn id="15" presetID="22" presetClass="entr" presetSubtype="8"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6" presetClass="emph" presetSubtype="0" accel="50000" decel="50000" autoRev="1" fill="hold" grpId="1" nodeType="withEffect">
                                  <p:stCondLst>
                                    <p:cond delay="500"/>
                                  </p:stCondLst>
                                  <p:childTnLst>
                                    <p:animScale>
                                      <p:cBhvr>
                                        <p:cTn id="19" dur="500" fill="hold"/>
                                        <p:tgtEl>
                                          <p:spTgt spid="5"/>
                                        </p:tgtEl>
                                      </p:cBhvr>
                                      <p:by x="105000" y="105000"/>
                                    </p:animScale>
                                  </p:childTnLst>
                                </p:cTn>
                              </p:par>
                              <p:par>
                                <p:cTn id="20" presetID="22" presetClass="entr" presetSubtype="8"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6" presetClass="emph" presetSubtype="0" accel="50000" decel="50000" autoRev="1" fill="hold" grpId="1" nodeType="withEffect">
                                  <p:stCondLst>
                                    <p:cond delay="750"/>
                                  </p:stCondLst>
                                  <p:childTnLst>
                                    <p:animScale>
                                      <p:cBhvr>
                                        <p:cTn id="24"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FDA89A5-8BF5-3A27-862E-0E827D1DED98}"/>
              </a:ext>
            </a:extLst>
          </p:cNvPr>
          <p:cNvSpPr>
            <a:spLocks noGrp="1"/>
          </p:cNvSpPr>
          <p:nvPr>
            <p:ph type="pic" sz="quarter" idx="15"/>
          </p:nvPr>
        </p:nvSpPr>
        <p:spPr>
          <a:xfrm>
            <a:off x="561975" y="2061089"/>
            <a:ext cx="3997325" cy="3240437"/>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DD8BECF0-0A3B-B112-4400-1E261B34D29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1105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9C4CAA58-BC5F-313D-C581-0D3E7673317B}"/>
              </a:ext>
            </a:extLst>
          </p:cNvPr>
          <p:cNvSpPr>
            <a:spLocks noGrp="1"/>
          </p:cNvSpPr>
          <p:nvPr>
            <p:ph type="pic" sz="quarter" idx="13"/>
          </p:nvPr>
        </p:nvSpPr>
        <p:spPr>
          <a:xfrm>
            <a:off x="1019175"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CAEAC9B6-191F-3E85-9E9B-0DFA5DFAD77A}"/>
              </a:ext>
            </a:extLst>
          </p:cNvPr>
          <p:cNvSpPr>
            <a:spLocks noGrp="1"/>
          </p:cNvSpPr>
          <p:nvPr>
            <p:ph type="pic" sz="quarter" idx="14"/>
          </p:nvPr>
        </p:nvSpPr>
        <p:spPr>
          <a:xfrm>
            <a:off x="3616252"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FFE354DD-8BF5-0E01-6C78-53135E2D506E}"/>
              </a:ext>
            </a:extLst>
          </p:cNvPr>
          <p:cNvSpPr>
            <a:spLocks noGrp="1"/>
          </p:cNvSpPr>
          <p:nvPr>
            <p:ph type="pic" sz="quarter" idx="15"/>
          </p:nvPr>
        </p:nvSpPr>
        <p:spPr>
          <a:xfrm>
            <a:off x="5332045"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1" name="Picture Placeholder 8">
            <a:extLst>
              <a:ext uri="{FF2B5EF4-FFF2-40B4-BE49-F238E27FC236}">
                <a16:creationId xmlns:a16="http://schemas.microsoft.com/office/drawing/2014/main" id="{06124599-FFEC-8369-1E81-2E472D2351B2}"/>
              </a:ext>
            </a:extLst>
          </p:cNvPr>
          <p:cNvSpPr>
            <a:spLocks noGrp="1"/>
          </p:cNvSpPr>
          <p:nvPr>
            <p:ph type="pic" sz="quarter" idx="16"/>
          </p:nvPr>
        </p:nvSpPr>
        <p:spPr>
          <a:xfrm>
            <a:off x="7022858"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2" name="Picture Placeholder 8">
            <a:extLst>
              <a:ext uri="{FF2B5EF4-FFF2-40B4-BE49-F238E27FC236}">
                <a16:creationId xmlns:a16="http://schemas.microsoft.com/office/drawing/2014/main" id="{111B0871-BF8B-15EF-CDB8-22452E87F1E6}"/>
              </a:ext>
            </a:extLst>
          </p:cNvPr>
          <p:cNvSpPr>
            <a:spLocks noGrp="1"/>
          </p:cNvSpPr>
          <p:nvPr>
            <p:ph type="pic" sz="quarter" idx="17"/>
          </p:nvPr>
        </p:nvSpPr>
        <p:spPr>
          <a:xfrm>
            <a:off x="9619596"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FEAEAF-3543-003B-7057-B08644D1ADF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38839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8"/>
                                        </p:tgtEl>
                                      </p:cBhvr>
                                      <p:by x="105000" y="105000"/>
                                    </p:animScale>
                                  </p:childTnLst>
                                </p:cTn>
                              </p:par>
                              <p:par>
                                <p:cTn id="10" presetID="22" presetClass="entr" presetSubtype="8" fill="hold" grpId="0" nodeType="withEffect">
                                  <p:stCondLst>
                                    <p:cond delay="175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p:stCondLst>
                                    <p:cond delay="1750"/>
                                  </p:stCondLst>
                                  <p:childTnLst>
                                    <p:animScale>
                                      <p:cBhvr>
                                        <p:cTn id="14" dur="500" fill="hold"/>
                                        <p:tgtEl>
                                          <p:spTgt spid="9"/>
                                        </p:tgtEl>
                                      </p:cBhvr>
                                      <p:by x="105000" y="105000"/>
                                    </p:animScale>
                                  </p:childTnLst>
                                </p:cTn>
                              </p:par>
                              <p:par>
                                <p:cTn id="15" presetID="22" presetClass="entr" presetSubtype="8" fill="hold" grpId="0" nodeType="withEffect">
                                  <p:stCondLst>
                                    <p:cond delay="275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grpId="1" nodeType="withEffect">
                                  <p:stCondLst>
                                    <p:cond delay="2750"/>
                                  </p:stCondLst>
                                  <p:childTnLst>
                                    <p:animScale>
                                      <p:cBhvr>
                                        <p:cTn id="19" dur="500" fill="hold"/>
                                        <p:tgtEl>
                                          <p:spTgt spid="10"/>
                                        </p:tgtEl>
                                      </p:cBhvr>
                                      <p:by x="105000" y="105000"/>
                                    </p:animScale>
                                  </p:childTnLst>
                                </p:cTn>
                              </p:par>
                              <p:par>
                                <p:cTn id="20" presetID="22" presetClass="entr" presetSubtype="8" fill="hold" grpId="0" nodeType="withEffect">
                                  <p:stCondLst>
                                    <p:cond delay="375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6" presetClass="emph" presetSubtype="0" accel="50000" decel="50000" autoRev="1" fill="hold" grpId="1" nodeType="withEffect">
                                  <p:stCondLst>
                                    <p:cond delay="3750"/>
                                  </p:stCondLst>
                                  <p:childTnLst>
                                    <p:animScale>
                                      <p:cBhvr>
                                        <p:cTn id="24" dur="500" fill="hold"/>
                                        <p:tgtEl>
                                          <p:spTgt spid="11"/>
                                        </p:tgtEl>
                                      </p:cBhvr>
                                      <p:by x="105000" y="105000"/>
                                    </p:animScale>
                                  </p:childTnLst>
                                </p:cTn>
                              </p:par>
                              <p:par>
                                <p:cTn id="25" presetID="22" presetClass="entr" presetSubtype="8" fill="hold" grpId="0" nodeType="withEffect">
                                  <p:stCondLst>
                                    <p:cond delay="525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6" presetClass="emph" presetSubtype="0" accel="50000" decel="50000" autoRev="1" fill="hold" grpId="1" nodeType="withEffect">
                                  <p:stCondLst>
                                    <p:cond delay="5250"/>
                                  </p:stCondLst>
                                  <p:childTnLst>
                                    <p:animScale>
                                      <p:cBhvr>
                                        <p:cTn id="2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10">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18F0427-F500-F271-3D28-D2E201F35D4D}"/>
              </a:ext>
            </a:extLst>
          </p:cNvPr>
          <p:cNvSpPr>
            <a:spLocks noGrp="1"/>
          </p:cNvSpPr>
          <p:nvPr>
            <p:ph type="pic" sz="quarter" idx="15"/>
          </p:nvPr>
        </p:nvSpPr>
        <p:spPr>
          <a:xfrm>
            <a:off x="1386970"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FA13C6C-3911-7D98-FD0C-2BFC5EEA0950}"/>
              </a:ext>
            </a:extLst>
          </p:cNvPr>
          <p:cNvSpPr>
            <a:spLocks noGrp="1"/>
          </p:cNvSpPr>
          <p:nvPr>
            <p:ph type="pic" sz="quarter" idx="16"/>
          </p:nvPr>
        </p:nvSpPr>
        <p:spPr>
          <a:xfrm>
            <a:off x="394402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B7762471-35B8-F336-1223-D0647DF969E2}"/>
              </a:ext>
            </a:extLst>
          </p:cNvPr>
          <p:cNvSpPr>
            <a:spLocks noGrp="1"/>
          </p:cNvSpPr>
          <p:nvPr>
            <p:ph type="pic" sz="quarter" idx="17"/>
          </p:nvPr>
        </p:nvSpPr>
        <p:spPr>
          <a:xfrm>
            <a:off x="6535641"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1BAE8528-34BA-47DB-5B8C-C1842491DEC8}"/>
              </a:ext>
            </a:extLst>
          </p:cNvPr>
          <p:cNvSpPr>
            <a:spLocks noGrp="1"/>
          </p:cNvSpPr>
          <p:nvPr>
            <p:ph type="pic" sz="quarter" idx="18"/>
          </p:nvPr>
        </p:nvSpPr>
        <p:spPr>
          <a:xfrm>
            <a:off x="912725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E069EAF8-6656-D719-A86F-36713C2658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52717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42" presetClass="path" presetSubtype="0" accel="49333" decel="50667" fill="hold" grpId="1" nodeType="withEffect">
                                  <p:stCondLst>
                                    <p:cond delay="500"/>
                                  </p:stCondLst>
                                  <p:childTnLst>
                                    <p:animMotion origin="layout" path="M -3.125E-6 0 L -3.125E-6 0.19699 " pathEditMode="relative" rAng="0" ptsTypes="AA">
                                      <p:cBhvr>
                                        <p:cTn id="9" dur="1000" spd="-100000" fill="hold"/>
                                        <p:tgtEl>
                                          <p:spTgt spid="7"/>
                                        </p:tgtEl>
                                        <p:attrNameLst>
                                          <p:attrName>ppt_x</p:attrName>
                                          <p:attrName>ppt_y</p:attrName>
                                        </p:attrNameLst>
                                      </p:cBhvr>
                                      <p:rCtr x="0" y="9838"/>
                                    </p:animMotion>
                                  </p:childTnLst>
                                </p:cTn>
                              </p:par>
                              <p:par>
                                <p:cTn id="10" presetID="22" presetClass="entr" presetSubtype="1" fill="hold" grpId="0" nodeType="with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750"/>
                                        <p:tgtEl>
                                          <p:spTgt spid="8"/>
                                        </p:tgtEl>
                                      </p:cBhvr>
                                    </p:animEffect>
                                  </p:childTnLst>
                                </p:cTn>
                              </p:par>
                              <p:par>
                                <p:cTn id="13" presetID="42" presetClass="path" presetSubtype="0" accel="49333" decel="50667" fill="hold" grpId="1" nodeType="withEffect">
                                  <p:stCondLst>
                                    <p:cond delay="750"/>
                                  </p:stCondLst>
                                  <p:childTnLst>
                                    <p:animMotion origin="layout" path="M 1.45833E-6 0 L 1.45833E-6 0.19699 " pathEditMode="relative" rAng="0" ptsTypes="AA">
                                      <p:cBhvr>
                                        <p:cTn id="14" dur="1000" spd="-100000" fill="hold"/>
                                        <p:tgtEl>
                                          <p:spTgt spid="8"/>
                                        </p:tgtEl>
                                        <p:attrNameLst>
                                          <p:attrName>ppt_x</p:attrName>
                                          <p:attrName>ppt_y</p:attrName>
                                        </p:attrNameLst>
                                      </p:cBhvr>
                                      <p:rCtr x="0" y="9838"/>
                                    </p:animMotion>
                                  </p:childTnLst>
                                </p:cTn>
                              </p:par>
                              <p:par>
                                <p:cTn id="15" presetID="22" presetClass="entr" presetSubtype="1"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750"/>
                                        <p:tgtEl>
                                          <p:spTgt spid="9"/>
                                        </p:tgtEl>
                                      </p:cBhvr>
                                    </p:animEffect>
                                  </p:childTnLst>
                                </p:cTn>
                              </p:par>
                              <p:par>
                                <p:cTn id="18" presetID="42" presetClass="path" presetSubtype="0" accel="49333" decel="50667" fill="hold" grpId="1" nodeType="withEffect">
                                  <p:stCondLst>
                                    <p:cond delay="1000"/>
                                  </p:stCondLst>
                                  <p:childTnLst>
                                    <p:animMotion origin="layout" path="M 1.25E-6 0 L 1.25E-6 0.19699 " pathEditMode="relative" rAng="0" ptsTypes="AA">
                                      <p:cBhvr>
                                        <p:cTn id="19" dur="1000" spd="-100000" fill="hold"/>
                                        <p:tgtEl>
                                          <p:spTgt spid="9"/>
                                        </p:tgtEl>
                                        <p:attrNameLst>
                                          <p:attrName>ppt_x</p:attrName>
                                          <p:attrName>ppt_y</p:attrName>
                                        </p:attrNameLst>
                                      </p:cBhvr>
                                      <p:rCtr x="0" y="9838"/>
                                    </p:animMotion>
                                  </p:childTnLst>
                                </p:cTn>
                              </p:par>
                              <p:par>
                                <p:cTn id="20" presetID="22" presetClass="entr" presetSubtype="1"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750"/>
                                        <p:tgtEl>
                                          <p:spTgt spid="10"/>
                                        </p:tgtEl>
                                      </p:cBhvr>
                                    </p:animEffect>
                                  </p:childTnLst>
                                </p:cTn>
                              </p:par>
                              <p:par>
                                <p:cTn id="23" presetID="42" presetClass="path" presetSubtype="0" accel="49333" decel="50667" fill="hold" grpId="1" nodeType="withEffect">
                                  <p:stCondLst>
                                    <p:cond delay="1250"/>
                                  </p:stCondLst>
                                  <p:childTnLst>
                                    <p:animMotion origin="layout" path="M 1.25E-6 0 L 1.25E-6 0.19699 " pathEditMode="relative" rAng="0" ptsTypes="AA">
                                      <p:cBhvr>
                                        <p:cTn id="24" dur="1000" spd="-100000" fill="hold"/>
                                        <p:tgtEl>
                                          <p:spTgt spid="10"/>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nancial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B865CBF-AEA8-5BED-EA1B-1856F9341FFF}"/>
              </a:ext>
            </a:extLst>
          </p:cNvPr>
          <p:cNvSpPr>
            <a:spLocks noGrp="1"/>
          </p:cNvSpPr>
          <p:nvPr>
            <p:ph type="pic" sz="quarter" idx="15"/>
          </p:nvPr>
        </p:nvSpPr>
        <p:spPr>
          <a:xfrm>
            <a:off x="1019174" y="1688618"/>
            <a:ext cx="3044825" cy="3937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3C649B6F-D776-0614-7520-FE305E27ED2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5882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250"/>
                                  </p:stCondLst>
                                  <p:childTnLst>
                                    <p:animMotion origin="layout" path="M -3.54167E-6 -3.33333E-6 L -3.54167E-6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9">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2BE31E1-DEE1-8553-173E-F26F3E9A2B1C}"/>
              </a:ext>
            </a:extLst>
          </p:cNvPr>
          <p:cNvSpPr>
            <a:spLocks noGrp="1"/>
          </p:cNvSpPr>
          <p:nvPr>
            <p:ph type="pic" sz="quarter" idx="14"/>
          </p:nvPr>
        </p:nvSpPr>
        <p:spPr>
          <a:xfrm>
            <a:off x="5547155" y="2087994"/>
            <a:ext cx="5853684" cy="384086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7">
            <a:extLst>
              <a:ext uri="{FF2B5EF4-FFF2-40B4-BE49-F238E27FC236}">
                <a16:creationId xmlns:a16="http://schemas.microsoft.com/office/drawing/2014/main" id="{F6677AB4-0D9A-A399-7E48-96F4ECA2C104}"/>
              </a:ext>
            </a:extLst>
          </p:cNvPr>
          <p:cNvSpPr>
            <a:spLocks noGrp="1"/>
          </p:cNvSpPr>
          <p:nvPr>
            <p:ph type="pic" sz="quarter" idx="12"/>
          </p:nvPr>
        </p:nvSpPr>
        <p:spPr>
          <a:xfrm>
            <a:off x="10065543" y="2683668"/>
            <a:ext cx="1619251" cy="3495675"/>
          </a:xfrm>
          <a:custGeom>
            <a:avLst/>
            <a:gdLst>
              <a:gd name="connsiteX0" fmla="*/ 376887 w 1780099"/>
              <a:gd name="connsiteY0" fmla="*/ 17 h 3864044"/>
              <a:gd name="connsiteX1" fmla="*/ 407937 w 1780099"/>
              <a:gd name="connsiteY1" fmla="*/ 30567 h 3864044"/>
              <a:gd name="connsiteX2" fmla="*/ 535922 w 1780099"/>
              <a:gd name="connsiteY2" fmla="*/ 147422 h 3864044"/>
              <a:gd name="connsiteX3" fmla="*/ 1241953 w 1780099"/>
              <a:gd name="connsiteY3" fmla="*/ 147422 h 3864044"/>
              <a:gd name="connsiteX4" fmla="*/ 1371051 w 1780099"/>
              <a:gd name="connsiteY4" fmla="*/ 31902 h 3864044"/>
              <a:gd name="connsiteX5" fmla="*/ 1398039 w 1780099"/>
              <a:gd name="connsiteY5" fmla="*/ 407 h 3864044"/>
              <a:gd name="connsiteX6" fmla="*/ 1606042 w 1780099"/>
              <a:gd name="connsiteY6" fmla="*/ 8142 h 3864044"/>
              <a:gd name="connsiteX7" fmla="*/ 1774314 w 1780099"/>
              <a:gd name="connsiteY7" fmla="*/ 191772 h 3864044"/>
              <a:gd name="connsiteX8" fmla="*/ 1779878 w 1780099"/>
              <a:gd name="connsiteY8" fmla="*/ 319367 h 3864044"/>
              <a:gd name="connsiteX9" fmla="*/ 1779878 w 1780099"/>
              <a:gd name="connsiteY9" fmla="*/ 3546808 h 3864044"/>
              <a:gd name="connsiteX10" fmla="*/ 1769305 w 1780099"/>
              <a:gd name="connsiteY10" fmla="*/ 3698887 h 3864044"/>
              <a:gd name="connsiteX11" fmla="*/ 1599253 w 1780099"/>
              <a:gd name="connsiteY11" fmla="*/ 3858200 h 3864044"/>
              <a:gd name="connsiteX12" fmla="*/ 1499536 w 1780099"/>
              <a:gd name="connsiteY12" fmla="*/ 3863765 h 3864044"/>
              <a:gd name="connsiteX13" fmla="*/ 284738 w 1780099"/>
              <a:gd name="connsiteY13" fmla="*/ 3863765 h 3864044"/>
              <a:gd name="connsiteX14" fmla="*/ 220802 w 1780099"/>
              <a:gd name="connsiteY14" fmla="*/ 3862374 h 3864044"/>
              <a:gd name="connsiteX15" fmla="*/ 2226 w 1780099"/>
              <a:gd name="connsiteY15" fmla="*/ 3645356 h 3864044"/>
              <a:gd name="connsiteX16" fmla="*/ 0 w 1780099"/>
              <a:gd name="connsiteY16" fmla="*/ 3537014 h 3864044"/>
              <a:gd name="connsiteX17" fmla="*/ 0 w 1780099"/>
              <a:gd name="connsiteY17" fmla="*/ 1933032 h 3864044"/>
              <a:gd name="connsiteX18" fmla="*/ 389 w 1780099"/>
              <a:gd name="connsiteY18" fmla="*/ 1933199 h 3864044"/>
              <a:gd name="connsiteX19" fmla="*/ 389 w 1780099"/>
              <a:gd name="connsiteY19" fmla="*/ 259715 h 3864044"/>
              <a:gd name="connsiteX20" fmla="*/ 5954 w 1780099"/>
              <a:gd name="connsiteY20" fmla="*/ 184983 h 3864044"/>
              <a:gd name="connsiteX21" fmla="*/ 188138 w 1780099"/>
              <a:gd name="connsiteY21" fmla="*/ 5582 h 3864044"/>
              <a:gd name="connsiteX22" fmla="*/ 376887 w 1780099"/>
              <a:gd name="connsiteY22" fmla="*/ 17 h 386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0099" h="3864044">
                <a:moveTo>
                  <a:pt x="376887" y="17"/>
                </a:moveTo>
                <a:cubicBezTo>
                  <a:pt x="397754" y="-483"/>
                  <a:pt x="405879" y="10368"/>
                  <a:pt x="407937" y="30567"/>
                </a:cubicBezTo>
                <a:cubicBezTo>
                  <a:pt x="416507" y="114035"/>
                  <a:pt x="452454" y="147422"/>
                  <a:pt x="535922" y="147422"/>
                </a:cubicBezTo>
                <a:cubicBezTo>
                  <a:pt x="771231" y="147905"/>
                  <a:pt x="1006572" y="147905"/>
                  <a:pt x="1241953" y="147422"/>
                </a:cubicBezTo>
                <a:cubicBezTo>
                  <a:pt x="1326423" y="147422"/>
                  <a:pt x="1360701" y="115872"/>
                  <a:pt x="1371051" y="31902"/>
                </a:cubicBezTo>
                <a:cubicBezTo>
                  <a:pt x="1373054" y="15265"/>
                  <a:pt x="1377505" y="-94"/>
                  <a:pt x="1398039" y="407"/>
                </a:cubicBezTo>
                <a:cubicBezTo>
                  <a:pt x="1467428" y="2021"/>
                  <a:pt x="1537598" y="-1095"/>
                  <a:pt x="1606042" y="8142"/>
                </a:cubicBezTo>
                <a:cubicBezTo>
                  <a:pt x="1701752" y="20996"/>
                  <a:pt x="1765577" y="94782"/>
                  <a:pt x="1774314" y="191772"/>
                </a:cubicBezTo>
                <a:cubicBezTo>
                  <a:pt x="1778153" y="234118"/>
                  <a:pt x="1779878" y="276799"/>
                  <a:pt x="1779878" y="319367"/>
                </a:cubicBezTo>
                <a:cubicBezTo>
                  <a:pt x="1780173" y="1395179"/>
                  <a:pt x="1780173" y="2470996"/>
                  <a:pt x="1779878" y="3546808"/>
                </a:cubicBezTo>
                <a:cubicBezTo>
                  <a:pt x="1780601" y="3597707"/>
                  <a:pt x="1777063" y="3648578"/>
                  <a:pt x="1769305" y="3698887"/>
                </a:cubicBezTo>
                <a:cubicBezTo>
                  <a:pt x="1754504" y="3785750"/>
                  <a:pt x="1686728" y="3847183"/>
                  <a:pt x="1599253" y="3858200"/>
                </a:cubicBezTo>
                <a:cubicBezTo>
                  <a:pt x="1566166" y="3862140"/>
                  <a:pt x="1532857" y="3863999"/>
                  <a:pt x="1499536" y="3863765"/>
                </a:cubicBezTo>
                <a:cubicBezTo>
                  <a:pt x="1094620" y="3864138"/>
                  <a:pt x="689688" y="3864138"/>
                  <a:pt x="284738" y="3863765"/>
                </a:cubicBezTo>
                <a:cubicBezTo>
                  <a:pt x="263426" y="3863765"/>
                  <a:pt x="242058" y="3863765"/>
                  <a:pt x="220802" y="3862374"/>
                </a:cubicBezTo>
                <a:cubicBezTo>
                  <a:pt x="85638" y="3855196"/>
                  <a:pt x="10350" y="3780797"/>
                  <a:pt x="2226" y="3645356"/>
                </a:cubicBezTo>
                <a:cubicBezTo>
                  <a:pt x="0" y="3609298"/>
                  <a:pt x="56" y="3573017"/>
                  <a:pt x="0" y="3537014"/>
                </a:cubicBezTo>
                <a:cubicBezTo>
                  <a:pt x="0" y="3002333"/>
                  <a:pt x="0" y="2467674"/>
                  <a:pt x="0" y="1933032"/>
                </a:cubicBezTo>
                <a:lnTo>
                  <a:pt x="389" y="1933199"/>
                </a:lnTo>
                <a:cubicBezTo>
                  <a:pt x="389" y="1375336"/>
                  <a:pt x="389" y="817506"/>
                  <a:pt x="389" y="259715"/>
                </a:cubicBezTo>
                <a:cubicBezTo>
                  <a:pt x="712" y="234714"/>
                  <a:pt x="2571" y="209756"/>
                  <a:pt x="5954" y="184983"/>
                </a:cubicBezTo>
                <a:cubicBezTo>
                  <a:pt x="18029" y="85823"/>
                  <a:pt x="88922" y="14040"/>
                  <a:pt x="188138" y="5582"/>
                </a:cubicBezTo>
                <a:cubicBezTo>
                  <a:pt x="250739" y="17"/>
                  <a:pt x="313952" y="1687"/>
                  <a:pt x="376887" y="17"/>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C9C45092-9FF7-46D4-20A6-83A4015B372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303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strVal val="2/3*#ppt_w"/>
                                          </p:val>
                                        </p:tav>
                                        <p:tav tm="100000">
                                          <p:val>
                                            <p:strVal val="#ppt_w"/>
                                          </p:val>
                                        </p:tav>
                                      </p:tavLst>
                                    </p:anim>
                                    <p:anim calcmode="lin" valueType="num">
                                      <p:cBhvr>
                                        <p:cTn id="8" dur="250" fill="hold"/>
                                        <p:tgtEl>
                                          <p:spTgt spid="10"/>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750"/>
                                  </p:stCondLst>
                                  <p:childTnLst>
                                    <p:animMotion origin="layout" path="M -2.5E-6 -4.44444E-6 L -2.5E-6 0.07246 " pathEditMode="relative" rAng="0" ptsTypes="AA">
                                      <p:cBhvr>
                                        <p:cTn id="10" dur="500" spd="-100000" fill="hold"/>
                                        <p:tgtEl>
                                          <p:spTgt spid="10"/>
                                        </p:tgtEl>
                                        <p:attrNameLst>
                                          <p:attrName>ppt_x</p:attrName>
                                          <p:attrName>ppt_y</p:attrName>
                                        </p:attrNameLst>
                                      </p:cBhvr>
                                      <p:rCtr x="0" y="3611"/>
                                    </p:animMotion>
                                  </p:childTnLst>
                                </p:cTn>
                              </p:par>
                              <p:par>
                                <p:cTn id="11" presetID="23" presetClass="entr" presetSubtype="272" fill="hold" grpId="0" nodeType="withEffect">
                                  <p:stCondLst>
                                    <p:cond delay="1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250" fill="hold"/>
                                        <p:tgtEl>
                                          <p:spTgt spid="8"/>
                                        </p:tgtEl>
                                        <p:attrNameLst>
                                          <p:attrName>ppt_w</p:attrName>
                                        </p:attrNameLst>
                                      </p:cBhvr>
                                      <p:tavLst>
                                        <p:tav tm="0">
                                          <p:val>
                                            <p:strVal val="2/3*#ppt_w"/>
                                          </p:val>
                                        </p:tav>
                                        <p:tav tm="100000">
                                          <p:val>
                                            <p:strVal val="#ppt_w"/>
                                          </p:val>
                                        </p:tav>
                                      </p:tavLst>
                                    </p:anim>
                                    <p:anim calcmode="lin" valueType="num">
                                      <p:cBhvr>
                                        <p:cTn id="14" dur="25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1250"/>
                                  </p:stCondLst>
                                  <p:childTnLst>
                                    <p:animMotion origin="layout" path="M -2.5E-6 -4.44444E-6 L -2.5E-6 0.07246 " pathEditMode="relative" rAng="0" ptsTypes="AA">
                                      <p:cBhvr>
                                        <p:cTn id="16" dur="50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8" grpId="0" animBg="1"/>
      <p:bldP spid="8"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1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F9F8B1-D54B-1379-323D-5B96953D1000}"/>
              </a:ext>
            </a:extLst>
          </p:cNvPr>
          <p:cNvSpPr>
            <a:spLocks noGrp="1"/>
          </p:cNvSpPr>
          <p:nvPr>
            <p:ph type="pic" sz="quarter" idx="12"/>
          </p:nvPr>
        </p:nvSpPr>
        <p:spPr>
          <a:xfrm>
            <a:off x="7099725" y="1995939"/>
            <a:ext cx="6416206" cy="3610745"/>
          </a:xfrm>
          <a:custGeom>
            <a:avLst/>
            <a:gdLst>
              <a:gd name="connsiteX0" fmla="*/ 26223 w 6416206"/>
              <a:gd name="connsiteY0" fmla="*/ 123 h 3610745"/>
              <a:gd name="connsiteX1" fmla="*/ 40561 w 6416206"/>
              <a:gd name="connsiteY1" fmla="*/ 123 h 3610745"/>
              <a:gd name="connsiteX2" fmla="*/ 6377639 w 6416206"/>
              <a:gd name="connsiteY2" fmla="*/ 123 h 3610745"/>
              <a:gd name="connsiteX3" fmla="*/ 6397353 w 6416206"/>
              <a:gd name="connsiteY3" fmla="*/ 356 h 3610745"/>
              <a:gd name="connsiteX4" fmla="*/ 6416029 w 6416206"/>
              <a:gd name="connsiteY4" fmla="*/ 20071 h 3610745"/>
              <a:gd name="connsiteX5" fmla="*/ 6416136 w 6416206"/>
              <a:gd name="connsiteY5" fmla="*/ 34409 h 3610745"/>
              <a:gd name="connsiteX6" fmla="*/ 6416136 w 6416206"/>
              <a:gd name="connsiteY6" fmla="*/ 3576186 h 3610745"/>
              <a:gd name="connsiteX7" fmla="*/ 6381527 w 6416206"/>
              <a:gd name="connsiteY7" fmla="*/ 3610633 h 3610745"/>
              <a:gd name="connsiteX8" fmla="*/ 3209279 w 6416206"/>
              <a:gd name="connsiteY8" fmla="*/ 3610633 h 3610745"/>
              <a:gd name="connsiteX9" fmla="*/ 40794 w 6416206"/>
              <a:gd name="connsiteY9" fmla="*/ 3610633 h 3610745"/>
              <a:gd name="connsiteX10" fmla="*/ 21079 w 6416206"/>
              <a:gd name="connsiteY10" fmla="*/ 3610508 h 3610745"/>
              <a:gd name="connsiteX11" fmla="*/ 128 w 6416206"/>
              <a:gd name="connsiteY11" fmla="*/ 3589000 h 3610745"/>
              <a:gd name="connsiteX12" fmla="*/ 128 w 6416206"/>
              <a:gd name="connsiteY12" fmla="*/ 3576455 h 3610745"/>
              <a:gd name="connsiteX13" fmla="*/ 128 w 6416206"/>
              <a:gd name="connsiteY13" fmla="*/ 34588 h 3610745"/>
              <a:gd name="connsiteX14" fmla="*/ 128 w 6416206"/>
              <a:gd name="connsiteY14" fmla="*/ 25627 h 3610745"/>
              <a:gd name="connsiteX15" fmla="*/ 26223 w 6416206"/>
              <a:gd name="connsiteY15" fmla="*/ 123 h 361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206" h="3610745">
                <a:moveTo>
                  <a:pt x="26223" y="123"/>
                </a:moveTo>
                <a:cubicBezTo>
                  <a:pt x="31009" y="123"/>
                  <a:pt x="35794" y="123"/>
                  <a:pt x="40561" y="123"/>
                </a:cubicBezTo>
                <a:lnTo>
                  <a:pt x="6377639" y="123"/>
                </a:lnTo>
                <a:cubicBezTo>
                  <a:pt x="6384198" y="123"/>
                  <a:pt x="6390811" y="-271"/>
                  <a:pt x="6397353" y="356"/>
                </a:cubicBezTo>
                <a:cubicBezTo>
                  <a:pt x="6409773" y="1557"/>
                  <a:pt x="6415276" y="7418"/>
                  <a:pt x="6416029" y="20071"/>
                </a:cubicBezTo>
                <a:cubicBezTo>
                  <a:pt x="6416351" y="24838"/>
                  <a:pt x="6416136" y="29624"/>
                  <a:pt x="6416136" y="34409"/>
                </a:cubicBezTo>
                <a:lnTo>
                  <a:pt x="6416136" y="3576186"/>
                </a:lnTo>
                <a:cubicBezTo>
                  <a:pt x="6416136" y="3608447"/>
                  <a:pt x="6413896" y="3610633"/>
                  <a:pt x="6381527" y="3610633"/>
                </a:cubicBezTo>
                <a:lnTo>
                  <a:pt x="3209279" y="3610633"/>
                </a:lnTo>
                <a:lnTo>
                  <a:pt x="40794" y="3610633"/>
                </a:lnTo>
                <a:cubicBezTo>
                  <a:pt x="34217" y="3610633"/>
                  <a:pt x="27621" y="3610956"/>
                  <a:pt x="21079" y="3610508"/>
                </a:cubicBezTo>
                <a:cubicBezTo>
                  <a:pt x="6920" y="3609558"/>
                  <a:pt x="1078" y="3603446"/>
                  <a:pt x="128" y="3589000"/>
                </a:cubicBezTo>
                <a:cubicBezTo>
                  <a:pt x="-159" y="3584842"/>
                  <a:pt x="128" y="3580649"/>
                  <a:pt x="128" y="3576455"/>
                </a:cubicBezTo>
                <a:lnTo>
                  <a:pt x="128" y="34588"/>
                </a:lnTo>
                <a:cubicBezTo>
                  <a:pt x="128" y="31613"/>
                  <a:pt x="128" y="28620"/>
                  <a:pt x="128" y="25627"/>
                </a:cubicBezTo>
                <a:cubicBezTo>
                  <a:pt x="593" y="6145"/>
                  <a:pt x="6347" y="535"/>
                  <a:pt x="26223" y="123"/>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3B4CCF8-EDC4-99FD-AE67-97524DA4D53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207631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1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D746BB-FBB2-F1F7-CA60-E494975290C4}"/>
              </a:ext>
            </a:extLst>
          </p:cNvPr>
          <p:cNvSpPr>
            <a:spLocks noGrp="1"/>
          </p:cNvSpPr>
          <p:nvPr>
            <p:ph type="pic" sz="quarter" idx="12"/>
          </p:nvPr>
        </p:nvSpPr>
        <p:spPr>
          <a:xfrm>
            <a:off x="3364254" y="1909349"/>
            <a:ext cx="5494754" cy="3829929"/>
          </a:xfrm>
          <a:custGeom>
            <a:avLst/>
            <a:gdLst>
              <a:gd name="connsiteX0" fmla="*/ 4958712 w 5494754"/>
              <a:gd name="connsiteY0" fmla="*/ 0 h 3829929"/>
              <a:gd name="connsiteX1" fmla="*/ 5415131 w 5494754"/>
              <a:gd name="connsiteY1" fmla="*/ 248 h 3829929"/>
              <a:gd name="connsiteX2" fmla="*/ 5446636 w 5494754"/>
              <a:gd name="connsiteY2" fmla="*/ 3619 h 3829929"/>
              <a:gd name="connsiteX3" fmla="*/ 5494292 w 5494754"/>
              <a:gd name="connsiteY3" fmla="*/ 65962 h 3829929"/>
              <a:gd name="connsiteX4" fmla="*/ 5494488 w 5494754"/>
              <a:gd name="connsiteY4" fmla="*/ 89020 h 3829929"/>
              <a:gd name="connsiteX5" fmla="*/ 5494488 w 5494754"/>
              <a:gd name="connsiteY5" fmla="*/ 1577805 h 3829929"/>
              <a:gd name="connsiteX6" fmla="*/ 5494754 w 5494754"/>
              <a:gd name="connsiteY6" fmla="*/ 2786548 h 3829929"/>
              <a:gd name="connsiteX7" fmla="*/ 5494418 w 5494754"/>
              <a:gd name="connsiteY7" fmla="*/ 3747158 h 3829929"/>
              <a:gd name="connsiteX8" fmla="*/ 5492640 w 5494754"/>
              <a:gd name="connsiteY8" fmla="*/ 3775341 h 3829929"/>
              <a:gd name="connsiteX9" fmla="*/ 5421368 w 5494754"/>
              <a:gd name="connsiteY9" fmla="*/ 3829863 h 3829929"/>
              <a:gd name="connsiteX10" fmla="*/ 4904568 w 5494754"/>
              <a:gd name="connsiteY10" fmla="*/ 3829863 h 3829929"/>
              <a:gd name="connsiteX11" fmla="*/ 2746658 w 5494754"/>
              <a:gd name="connsiteY11" fmla="*/ 3829863 h 3829929"/>
              <a:gd name="connsiteX12" fmla="*/ 2746658 w 5494754"/>
              <a:gd name="connsiteY12" fmla="*/ 3829845 h 3829929"/>
              <a:gd name="connsiteX13" fmla="*/ 82769 w 5494754"/>
              <a:gd name="connsiteY13" fmla="*/ 3829845 h 3829929"/>
              <a:gd name="connsiteX14" fmla="*/ 54570 w 5494754"/>
              <a:gd name="connsiteY14" fmla="*/ 3828071 h 3829929"/>
              <a:gd name="connsiteX15" fmla="*/ 2541 w 5494754"/>
              <a:gd name="connsiteY15" fmla="*/ 3773479 h 3829929"/>
              <a:gd name="connsiteX16" fmla="*/ 427 w 5494754"/>
              <a:gd name="connsiteY16" fmla="*/ 3741766 h 3829929"/>
              <a:gd name="connsiteX17" fmla="*/ 427 w 5494754"/>
              <a:gd name="connsiteY17" fmla="*/ 2256527 h 3829929"/>
              <a:gd name="connsiteX18" fmla="*/ 0 w 5494754"/>
              <a:gd name="connsiteY18" fmla="*/ 1044255 h 3829929"/>
              <a:gd name="connsiteX19" fmla="*/ 533 w 5494754"/>
              <a:gd name="connsiteY19" fmla="*/ 85402 h 3829929"/>
              <a:gd name="connsiteX20" fmla="*/ 2737 w 5494754"/>
              <a:gd name="connsiteY20" fmla="*/ 55462 h 3829929"/>
              <a:gd name="connsiteX21" fmla="*/ 67807 w 5494754"/>
              <a:gd name="connsiteY21" fmla="*/ 231 h 3829929"/>
              <a:gd name="connsiteX22" fmla="*/ 85577 w 5494754"/>
              <a:gd name="connsiteY22" fmla="*/ 106 h 382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94754" h="3829929">
                <a:moveTo>
                  <a:pt x="4958712" y="0"/>
                </a:moveTo>
                <a:cubicBezTo>
                  <a:pt x="5110851" y="0"/>
                  <a:pt x="5262991" y="84"/>
                  <a:pt x="5415131" y="248"/>
                </a:cubicBezTo>
                <a:cubicBezTo>
                  <a:pt x="5425668" y="248"/>
                  <a:pt x="5436720" y="567"/>
                  <a:pt x="5446636" y="3619"/>
                </a:cubicBezTo>
                <a:cubicBezTo>
                  <a:pt x="5473556" y="11901"/>
                  <a:pt x="5492694" y="37832"/>
                  <a:pt x="5494292" y="65962"/>
                </a:cubicBezTo>
                <a:cubicBezTo>
                  <a:pt x="5494737" y="73624"/>
                  <a:pt x="5494488" y="81322"/>
                  <a:pt x="5494488" y="89020"/>
                </a:cubicBezTo>
                <a:cubicBezTo>
                  <a:pt x="5494488" y="585264"/>
                  <a:pt x="5494488" y="1081525"/>
                  <a:pt x="5494488" y="1577805"/>
                </a:cubicBezTo>
                <a:cubicBezTo>
                  <a:pt x="5494488" y="1980708"/>
                  <a:pt x="5494578" y="2383622"/>
                  <a:pt x="5494754" y="2786548"/>
                </a:cubicBezTo>
                <a:cubicBezTo>
                  <a:pt x="5494754" y="3106745"/>
                  <a:pt x="5494648" y="3426960"/>
                  <a:pt x="5494418" y="3747158"/>
                </a:cubicBezTo>
                <a:cubicBezTo>
                  <a:pt x="5494418" y="3756576"/>
                  <a:pt x="5494612" y="3766259"/>
                  <a:pt x="5492640" y="3775341"/>
                </a:cubicBezTo>
                <a:cubicBezTo>
                  <a:pt x="5485124" y="3808756"/>
                  <a:pt x="5457244" y="3829845"/>
                  <a:pt x="5421368" y="3829863"/>
                </a:cubicBezTo>
                <a:cubicBezTo>
                  <a:pt x="5249096" y="3829934"/>
                  <a:pt x="5076840" y="3829934"/>
                  <a:pt x="4904568" y="3829863"/>
                </a:cubicBezTo>
                <a:lnTo>
                  <a:pt x="2746658" y="3829863"/>
                </a:lnTo>
                <a:lnTo>
                  <a:pt x="2746658" y="3829845"/>
                </a:lnTo>
                <a:cubicBezTo>
                  <a:pt x="1858695" y="3829845"/>
                  <a:pt x="970732" y="3829845"/>
                  <a:pt x="82769" y="3829845"/>
                </a:cubicBezTo>
                <a:cubicBezTo>
                  <a:pt x="73352" y="3829845"/>
                  <a:pt x="63472" y="3830519"/>
                  <a:pt x="54570" y="3828071"/>
                </a:cubicBezTo>
                <a:cubicBezTo>
                  <a:pt x="26530" y="3820462"/>
                  <a:pt x="8369" y="3802140"/>
                  <a:pt x="2541" y="3773479"/>
                </a:cubicBezTo>
                <a:cubicBezTo>
                  <a:pt x="409" y="3763191"/>
                  <a:pt x="444" y="3752354"/>
                  <a:pt x="427" y="3741766"/>
                </a:cubicBezTo>
                <a:cubicBezTo>
                  <a:pt x="338" y="3246686"/>
                  <a:pt x="338" y="2751613"/>
                  <a:pt x="427" y="2256527"/>
                </a:cubicBezTo>
                <a:cubicBezTo>
                  <a:pt x="355" y="1852442"/>
                  <a:pt x="213" y="1448351"/>
                  <a:pt x="0" y="1044255"/>
                </a:cubicBezTo>
                <a:cubicBezTo>
                  <a:pt x="0" y="724630"/>
                  <a:pt x="178" y="405014"/>
                  <a:pt x="533" y="85402"/>
                </a:cubicBezTo>
                <a:cubicBezTo>
                  <a:pt x="302" y="75375"/>
                  <a:pt x="1048" y="65349"/>
                  <a:pt x="2737" y="55462"/>
                </a:cubicBezTo>
                <a:cubicBezTo>
                  <a:pt x="8920" y="24189"/>
                  <a:pt x="35894" y="1300"/>
                  <a:pt x="67807" y="231"/>
                </a:cubicBezTo>
                <a:cubicBezTo>
                  <a:pt x="73707" y="-18"/>
                  <a:pt x="79641" y="106"/>
                  <a:pt x="85577" y="106"/>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FBD38B43-94BF-105A-2FBE-7AA5F3D27E6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8482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2/3*#ppt_w"/>
                                          </p:val>
                                        </p:tav>
                                        <p:tav tm="100000">
                                          <p:val>
                                            <p:strVal val="#ppt_w"/>
                                          </p:val>
                                        </p:tav>
                                      </p:tavLst>
                                    </p:anim>
                                    <p:anim calcmode="lin" valueType="num">
                                      <p:cBhvr>
                                        <p:cTn id="8" dur="500" fill="hold"/>
                                        <p:tgtEl>
                                          <p:spTgt spid="9"/>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1.875E-6 1.11111E-6 L -1.875E-6 0.07245 " pathEditMode="relative" rAng="0" ptsTypes="AA">
                                      <p:cBhvr>
                                        <p:cTn id="10"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1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BBEBD8-4E89-7B3C-04FE-B41DCF117DAD}"/>
              </a:ext>
            </a:extLst>
          </p:cNvPr>
          <p:cNvSpPr>
            <a:spLocks noGrp="1"/>
          </p:cNvSpPr>
          <p:nvPr>
            <p:ph type="pic" sz="quarter" idx="12"/>
          </p:nvPr>
        </p:nvSpPr>
        <p:spPr>
          <a:xfrm>
            <a:off x="7390473" y="1312564"/>
            <a:ext cx="3168932" cy="4546778"/>
          </a:xfrm>
          <a:custGeom>
            <a:avLst/>
            <a:gdLst>
              <a:gd name="connsiteX0" fmla="*/ 77824 w 3485535"/>
              <a:gd name="connsiteY0" fmla="*/ 52 h 5001039"/>
              <a:gd name="connsiteX1" fmla="*/ 3412268 w 3485535"/>
              <a:gd name="connsiteY1" fmla="*/ 52 h 5001039"/>
              <a:gd name="connsiteX2" fmla="*/ 3485428 w 3485535"/>
              <a:gd name="connsiteY2" fmla="*/ 73731 h 5001039"/>
              <a:gd name="connsiteX3" fmla="*/ 3485428 w 3485535"/>
              <a:gd name="connsiteY3" fmla="*/ 310206 h 5001039"/>
              <a:gd name="connsiteX4" fmla="*/ 3485428 w 3485535"/>
              <a:gd name="connsiteY4" fmla="*/ 4918973 h 5001039"/>
              <a:gd name="connsiteX5" fmla="*/ 3482941 w 3485535"/>
              <a:gd name="connsiteY5" fmla="*/ 4951581 h 5001039"/>
              <a:gd name="connsiteX6" fmla="*/ 3430817 w 3485535"/>
              <a:gd name="connsiteY6" fmla="*/ 4999940 h 5001039"/>
              <a:gd name="connsiteX7" fmla="*/ 3406638 w 3485535"/>
              <a:gd name="connsiteY7" fmla="*/ 5001011 h 5001039"/>
              <a:gd name="connsiteX8" fmla="*/ 80794 w 3485535"/>
              <a:gd name="connsiteY8" fmla="*/ 5001011 h 5001039"/>
              <a:gd name="connsiteX9" fmla="*/ 65250 w 3485535"/>
              <a:gd name="connsiteY9" fmla="*/ 5001011 h 5001039"/>
              <a:gd name="connsiteX10" fmla="*/ 276 w 3485535"/>
              <a:gd name="connsiteY10" fmla="*/ 4935174 h 5001039"/>
              <a:gd name="connsiteX11" fmla="*/ 276 w 3485535"/>
              <a:gd name="connsiteY11" fmla="*/ 4869544 h 5001039"/>
              <a:gd name="connsiteX12" fmla="*/ 173 w 3485535"/>
              <a:gd name="connsiteY12" fmla="*/ 2499374 h 5001039"/>
              <a:gd name="connsiteX13" fmla="*/ 173 w 3485535"/>
              <a:gd name="connsiteY13" fmla="*/ 79327 h 5001039"/>
              <a:gd name="connsiteX14" fmla="*/ 2246 w 3485535"/>
              <a:gd name="connsiteY14" fmla="*/ 50173 h 5001039"/>
              <a:gd name="connsiteX15" fmla="*/ 53644 w 3485535"/>
              <a:gd name="connsiteY15" fmla="*/ 1227 h 5001039"/>
              <a:gd name="connsiteX16" fmla="*/ 77824 w 3485535"/>
              <a:gd name="connsiteY16" fmla="*/ 52 h 50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5535" h="5001039">
                <a:moveTo>
                  <a:pt x="77824" y="52"/>
                </a:moveTo>
                <a:lnTo>
                  <a:pt x="3412268" y="52"/>
                </a:lnTo>
                <a:cubicBezTo>
                  <a:pt x="3460627" y="295"/>
                  <a:pt x="3485325" y="24888"/>
                  <a:pt x="3485428" y="73731"/>
                </a:cubicBezTo>
                <a:cubicBezTo>
                  <a:pt x="3485669" y="152556"/>
                  <a:pt x="3485428" y="231381"/>
                  <a:pt x="3485428" y="310206"/>
                </a:cubicBezTo>
                <a:cubicBezTo>
                  <a:pt x="3485428" y="1846472"/>
                  <a:pt x="3485428" y="3382728"/>
                  <a:pt x="3485428" y="4918973"/>
                </a:cubicBezTo>
                <a:cubicBezTo>
                  <a:pt x="3485604" y="4929889"/>
                  <a:pt x="3484772" y="4940804"/>
                  <a:pt x="3482941" y="4951581"/>
                </a:cubicBezTo>
                <a:cubicBezTo>
                  <a:pt x="3477857" y="4977280"/>
                  <a:pt x="3456824" y="4996797"/>
                  <a:pt x="3430817" y="4999940"/>
                </a:cubicBezTo>
                <a:cubicBezTo>
                  <a:pt x="3422786" y="5000770"/>
                  <a:pt x="3414710" y="5001150"/>
                  <a:pt x="3406638" y="5001011"/>
                </a:cubicBezTo>
                <a:cubicBezTo>
                  <a:pt x="2298022" y="5001011"/>
                  <a:pt x="1189409" y="5001011"/>
                  <a:pt x="80794" y="5001011"/>
                </a:cubicBezTo>
                <a:cubicBezTo>
                  <a:pt x="75612" y="5001011"/>
                  <a:pt x="70431" y="5001011"/>
                  <a:pt x="65250" y="5001011"/>
                </a:cubicBezTo>
                <a:cubicBezTo>
                  <a:pt x="25595" y="4999076"/>
                  <a:pt x="1451" y="4974897"/>
                  <a:pt x="276" y="4935174"/>
                </a:cubicBezTo>
                <a:cubicBezTo>
                  <a:pt x="-345" y="4913309"/>
                  <a:pt x="276" y="4891444"/>
                  <a:pt x="276" y="4869544"/>
                </a:cubicBezTo>
                <a:lnTo>
                  <a:pt x="173" y="2499374"/>
                </a:lnTo>
                <a:cubicBezTo>
                  <a:pt x="173" y="1692680"/>
                  <a:pt x="173" y="885997"/>
                  <a:pt x="173" y="79327"/>
                </a:cubicBezTo>
                <a:cubicBezTo>
                  <a:pt x="-57" y="69565"/>
                  <a:pt x="637" y="59803"/>
                  <a:pt x="2246" y="50173"/>
                </a:cubicBezTo>
                <a:cubicBezTo>
                  <a:pt x="6785" y="24350"/>
                  <a:pt x="27628" y="4498"/>
                  <a:pt x="53644" y="1227"/>
                </a:cubicBezTo>
                <a:cubicBezTo>
                  <a:pt x="61664" y="243"/>
                  <a:pt x="69746" y="-151"/>
                  <a:pt x="77824" y="52"/>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1242B78A-11DA-7D69-6C60-055CA4E6E6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7372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Page 2">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F2B2F1A-8B93-DE8D-A0DA-98B7C2CC8140}"/>
              </a:ext>
            </a:extLst>
          </p:cNvPr>
          <p:cNvSpPr>
            <a:spLocks noGrp="1"/>
          </p:cNvSpPr>
          <p:nvPr>
            <p:ph type="pic" sz="quarter" idx="15"/>
          </p:nvPr>
        </p:nvSpPr>
        <p:spPr>
          <a:xfrm>
            <a:off x="2950061" y="1608587"/>
            <a:ext cx="6291879" cy="3975347"/>
          </a:xfrm>
          <a:prstGeom prst="rect">
            <a:avLst/>
          </a:prstGeom>
          <a:no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3" name="Rectangle 2">
            <a:extLst>
              <a:ext uri="{FF2B5EF4-FFF2-40B4-BE49-F238E27FC236}">
                <a16:creationId xmlns:a16="http://schemas.microsoft.com/office/drawing/2014/main" id="{6DA92E75-5A4F-E26E-AF69-A497FFA1A646}"/>
              </a:ext>
            </a:extLst>
          </p:cNvPr>
          <p:cNvSpPr/>
          <p:nvPr userDrawn="1"/>
        </p:nvSpPr>
        <p:spPr>
          <a:xfrm>
            <a:off x="2950061" y="1608588"/>
            <a:ext cx="6291879" cy="3975348"/>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12CECCA0-D00D-E04D-E486-7FB07DB25D35}"/>
              </a:ext>
            </a:extLst>
          </p:cNvPr>
          <p:cNvSpPr>
            <a:spLocks noGrp="1"/>
          </p:cNvSpPr>
          <p:nvPr>
            <p:ph type="pic" sz="quarter" idx="16"/>
          </p:nvPr>
        </p:nvSpPr>
        <p:spPr>
          <a:xfrm>
            <a:off x="5168900" y="255587"/>
            <a:ext cx="1854200" cy="1122109"/>
          </a:xfrm>
        </p:spPr>
        <p:txBody>
          <a:bodyPr anchor="ctr"/>
          <a:lstStyle>
            <a:lvl1pPr algn="ctr">
              <a:defRPr sz="1400"/>
            </a:lvl1pPr>
          </a:lstStyle>
          <a:p>
            <a:endParaRPr lang="en-US" dirty="0"/>
          </a:p>
        </p:txBody>
      </p:sp>
    </p:spTree>
    <p:extLst>
      <p:ext uri="{BB962C8B-B14F-4D97-AF65-F5344CB8AC3E}">
        <p14:creationId xmlns:p14="http://schemas.microsoft.com/office/powerpoint/2010/main" val="138554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0"/>
                                  </p:stCondLst>
                                  <p:childTnLst>
                                    <p:animScale>
                                      <p:cBhvr>
                                        <p:cTn id="9" dur="500" fill="hold"/>
                                        <p:tgtEl>
                                          <p:spTgt spid="2"/>
                                        </p:tgtEl>
                                      </p:cBhvr>
                                      <p:by x="105000" y="105000"/>
                                    </p:animScale>
                                  </p:childTnLst>
                                </p:cTn>
                              </p:par>
                              <p:par>
                                <p:cTn id="10" presetID="22" presetClass="entr" presetSubtype="1"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42" presetClass="path" presetSubtype="0" accel="49333" decel="50667" fill="hold" grpId="1" nodeType="withEffect">
                                  <p:stCondLst>
                                    <p:cond delay="0"/>
                                  </p:stCondLst>
                                  <p:childTnLst>
                                    <p:animMotion origin="layout" path="M 6.25E-7 2.22222E-6 L 6.25E-7 0.07245 " pathEditMode="relative" rAng="0" ptsTypes="AA">
                                      <p:cBhvr>
                                        <p:cTn id="14" dur="750" spd="-100000" fill="hold"/>
                                        <p:tgtEl>
                                          <p:spTgt spid="3"/>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D059F25-F79D-1A91-C094-F20B6E7BBC6C}"/>
              </a:ext>
            </a:extLst>
          </p:cNvPr>
          <p:cNvSpPr>
            <a:spLocks noGrp="1"/>
          </p:cNvSpPr>
          <p:nvPr>
            <p:ph type="pic" sz="quarter" idx="12"/>
          </p:nvPr>
        </p:nvSpPr>
        <p:spPr>
          <a:xfrm>
            <a:off x="6176488" y="2737033"/>
            <a:ext cx="4985512" cy="3120801"/>
          </a:xfrm>
          <a:custGeom>
            <a:avLst/>
            <a:gdLst>
              <a:gd name="connsiteX0" fmla="*/ 0 w 4985512"/>
              <a:gd name="connsiteY0" fmla="*/ 0 h 3120801"/>
              <a:gd name="connsiteX1" fmla="*/ 4985512 w 4985512"/>
              <a:gd name="connsiteY1" fmla="*/ 0 h 3120801"/>
              <a:gd name="connsiteX2" fmla="*/ 4985512 w 4985512"/>
              <a:gd name="connsiteY2" fmla="*/ 3120801 h 3120801"/>
              <a:gd name="connsiteX3" fmla="*/ 0 w 4985512"/>
              <a:gd name="connsiteY3" fmla="*/ 3120801 h 3120801"/>
            </a:gdLst>
            <a:ahLst/>
            <a:cxnLst>
              <a:cxn ang="0">
                <a:pos x="connsiteX0" y="connsiteY0"/>
              </a:cxn>
              <a:cxn ang="0">
                <a:pos x="connsiteX1" y="connsiteY1"/>
              </a:cxn>
              <a:cxn ang="0">
                <a:pos x="connsiteX2" y="connsiteY2"/>
              </a:cxn>
              <a:cxn ang="0">
                <a:pos x="connsiteX3" y="connsiteY3"/>
              </a:cxn>
            </a:cxnLst>
            <a:rect l="l" t="t" r="r" b="b"/>
            <a:pathLst>
              <a:path w="4985512" h="3120801">
                <a:moveTo>
                  <a:pt x="0" y="0"/>
                </a:moveTo>
                <a:lnTo>
                  <a:pt x="4985512" y="0"/>
                </a:lnTo>
                <a:lnTo>
                  <a:pt x="4985512" y="3120801"/>
                </a:lnTo>
                <a:lnTo>
                  <a:pt x="0" y="3120801"/>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240DCC38-F8AF-B2B6-54C8-45B9A32A03A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5138881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14:bounceEnd="73333">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14">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D4021612-5750-3BE2-99AA-9E660AAFB63E}"/>
              </a:ext>
            </a:extLst>
          </p:cNvPr>
          <p:cNvSpPr>
            <a:spLocks noGrp="1"/>
          </p:cNvSpPr>
          <p:nvPr>
            <p:ph type="pic" sz="quarter" idx="15"/>
          </p:nvPr>
        </p:nvSpPr>
        <p:spPr>
          <a:xfrm>
            <a:off x="1933578"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9">
            <a:extLst>
              <a:ext uri="{FF2B5EF4-FFF2-40B4-BE49-F238E27FC236}">
                <a16:creationId xmlns:a16="http://schemas.microsoft.com/office/drawing/2014/main" id="{2E333B5B-43F1-BD89-6A9B-512754277C0E}"/>
              </a:ext>
            </a:extLst>
          </p:cNvPr>
          <p:cNvSpPr>
            <a:spLocks noGrp="1"/>
          </p:cNvSpPr>
          <p:nvPr>
            <p:ph type="pic" sz="quarter" idx="16"/>
          </p:nvPr>
        </p:nvSpPr>
        <p:spPr>
          <a:xfrm>
            <a:off x="6992097"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9">
            <a:extLst>
              <a:ext uri="{FF2B5EF4-FFF2-40B4-BE49-F238E27FC236}">
                <a16:creationId xmlns:a16="http://schemas.microsoft.com/office/drawing/2014/main" id="{A9702770-48D3-2099-8F11-EEE7B234D7D2}"/>
              </a:ext>
            </a:extLst>
          </p:cNvPr>
          <p:cNvSpPr>
            <a:spLocks noGrp="1"/>
          </p:cNvSpPr>
          <p:nvPr>
            <p:ph type="pic" sz="quarter" idx="14"/>
          </p:nvPr>
        </p:nvSpPr>
        <p:spPr>
          <a:xfrm>
            <a:off x="3808397" y="3001965"/>
            <a:ext cx="4575206" cy="2986787"/>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3EFDF137-4BAB-A200-E255-D924BA6D19D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8433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2/3*#ppt_w"/>
                                          </p:val>
                                        </p:tav>
                                        <p:tav tm="100000">
                                          <p:val>
                                            <p:strVal val="#ppt_w"/>
                                          </p:val>
                                        </p:tav>
                                      </p:tavLst>
                                    </p:anim>
                                    <p:anim calcmode="lin" valueType="num">
                                      <p:cBhvr>
                                        <p:cTn id="8" dur="500" fill="hold"/>
                                        <p:tgtEl>
                                          <p:spTgt spid="5"/>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5"/>
                                        </p:tgtEl>
                                        <p:attrNameLst>
                                          <p:attrName>ppt_x</p:attrName>
                                          <p:attrName>ppt_y</p:attrName>
                                        </p:attrNameLst>
                                      </p:cBhvr>
                                      <p:rCtr x="0" y="3611"/>
                                    </p:animMotion>
                                  </p:childTnLst>
                                </p:cTn>
                              </p:par>
                              <p:par>
                                <p:cTn id="11" presetID="23" presetClass="entr" presetSubtype="272" fill="hold" grpId="0" nodeType="withEffect">
                                  <p:stCondLst>
                                    <p:cond delay="7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2/3*#ppt_w"/>
                                          </p:val>
                                        </p:tav>
                                        <p:tav tm="100000">
                                          <p:val>
                                            <p:strVal val="#ppt_w"/>
                                          </p:val>
                                        </p:tav>
                                      </p:tavLst>
                                    </p:anim>
                                    <p:anim calcmode="lin" valueType="num">
                                      <p:cBhvr>
                                        <p:cTn id="14" dur="50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750"/>
                                  </p:stCondLst>
                                  <p:childTnLst>
                                    <p:animMotion origin="layout" path="M -2.5E-6 -4.44444E-6 L -2.5E-6 0.07246 " pathEditMode="relative" rAng="0" ptsTypes="AA">
                                      <p:cBhvr>
                                        <p:cTn id="16" dur="750" spd="-100000" fill="hold"/>
                                        <p:tgtEl>
                                          <p:spTgt spid="8"/>
                                        </p:tgtEl>
                                        <p:attrNameLst>
                                          <p:attrName>ppt_x</p:attrName>
                                          <p:attrName>ppt_y</p:attrName>
                                        </p:attrNameLst>
                                      </p:cBhvr>
                                      <p:rCtr x="0" y="3611"/>
                                    </p:animMotion>
                                  </p:childTnLst>
                                </p:cTn>
                              </p:par>
                              <p:par>
                                <p:cTn id="17" presetID="23" presetClass="entr" presetSubtype="272"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2/3*#ppt_w"/>
                                          </p:val>
                                        </p:tav>
                                        <p:tav tm="100000">
                                          <p:val>
                                            <p:strVal val="#ppt_w"/>
                                          </p:val>
                                        </p:tav>
                                      </p:tavLst>
                                    </p:anim>
                                    <p:anim calcmode="lin" valueType="num">
                                      <p:cBhvr>
                                        <p:cTn id="20" dur="500" fill="hold"/>
                                        <p:tgtEl>
                                          <p:spTgt spid="9"/>
                                        </p:tgtEl>
                                        <p:attrNameLst>
                                          <p:attrName>ppt_h</p:attrName>
                                        </p:attrNameLst>
                                      </p:cBhvr>
                                      <p:tavLst>
                                        <p:tav tm="0">
                                          <p:val>
                                            <p:strVal val="2/3*#ppt_h"/>
                                          </p:val>
                                        </p:tav>
                                        <p:tav tm="100000">
                                          <p:val>
                                            <p:strVal val="#ppt_h"/>
                                          </p:val>
                                        </p:tav>
                                      </p:tavLst>
                                    </p:anim>
                                  </p:childTnLst>
                                </p:cTn>
                              </p:par>
                              <p:par>
                                <p:cTn id="21" presetID="42" presetClass="path" presetSubtype="0" accel="49333" decel="50667" fill="hold" grpId="1" nodeType="withEffect">
                                  <p:stCondLst>
                                    <p:cond delay="1000"/>
                                  </p:stCondLst>
                                  <p:childTnLst>
                                    <p:animMotion origin="layout" path="M -2.5E-6 -4.44444E-6 L -2.5E-6 0.07246 " pathEditMode="relative" rAng="0" ptsTypes="AA">
                                      <p:cBhvr>
                                        <p:cTn id="22"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5" grpId="0" animBg="1"/>
      <p:bldP spid="5"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15">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A408FE70-7706-924B-2C2B-05C184423727}"/>
              </a:ext>
            </a:extLst>
          </p:cNvPr>
          <p:cNvSpPr>
            <a:spLocks noGrp="1"/>
          </p:cNvSpPr>
          <p:nvPr>
            <p:ph type="pic" sz="quarter" idx="14"/>
          </p:nvPr>
        </p:nvSpPr>
        <p:spPr>
          <a:xfrm>
            <a:off x="6815757" y="1265250"/>
            <a:ext cx="3585543" cy="2262175"/>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6E1E45E-D38B-DEA6-B8BA-DD181C932E2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4607946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ts talk">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609600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7152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F08E89-E03A-325B-25A6-DB62B0631E59}"/>
              </a:ext>
            </a:extLst>
          </p:cNvPr>
          <p:cNvSpPr/>
          <p:nvPr userDrawn="1"/>
        </p:nvSpPr>
        <p:spPr>
          <a:xfrm>
            <a:off x="0" y="5854148"/>
            <a:ext cx="12192000" cy="1003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Title 5">
            <a:extLst>
              <a:ext uri="{FF2B5EF4-FFF2-40B4-BE49-F238E27FC236}">
                <a16:creationId xmlns:a16="http://schemas.microsoft.com/office/drawing/2014/main" id="{D75FDCE5-6D2A-712B-7F17-6CB11845A4A5}"/>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99336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28824" y="2514600"/>
            <a:ext cx="9152698" cy="2032351"/>
          </a:xfrm>
        </p:spPr>
        <p:txBody>
          <a:bodyPr/>
          <a:lstStyle>
            <a:lvl1pPr marL="228600" indent="-228600">
              <a:buFont typeface="Wingdings" panose="05000000000000000000" pitchFamily="2" charset="2"/>
              <a:buChar char="§"/>
              <a:defRPr/>
            </a:lvl1pPr>
            <a:lvl2pPr marL="685800" indent="-228600">
              <a:buFont typeface="Courier New" panose="02070309020205020404" pitchFamily="49" charset="0"/>
              <a:buChar char="o"/>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0022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ain Page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88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age 4">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DC969DC-FE27-C8B3-D5A5-DA76711AEF15}"/>
              </a:ext>
            </a:extLst>
          </p:cNvPr>
          <p:cNvSpPr>
            <a:spLocks noGrp="1"/>
          </p:cNvSpPr>
          <p:nvPr>
            <p:ph type="title"/>
          </p:nvPr>
        </p:nvSpPr>
        <p:spPr>
          <a:xfrm>
            <a:off x="6868886" y="206474"/>
            <a:ext cx="5076876" cy="441916"/>
          </a:xfrm>
        </p:spPr>
        <p:txBody>
          <a:bodyPr wrap="square">
            <a:spAutoFit/>
          </a:bodyPr>
          <a:lstStyle>
            <a:lvl1pPr algn="r">
              <a:defRPr sz="2000"/>
            </a:lvl1pPr>
          </a:lstStyle>
          <a:p>
            <a:r>
              <a:rPr lang="en-US" dirty="0"/>
              <a:t>Click to edit Master title style</a:t>
            </a:r>
          </a:p>
        </p:txBody>
      </p:sp>
    </p:spTree>
    <p:extLst>
      <p:ext uri="{BB962C8B-B14F-4D97-AF65-F5344CB8AC3E}">
        <p14:creationId xmlns:p14="http://schemas.microsoft.com/office/powerpoint/2010/main" val="390503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age 5">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F553B99-2AC9-DC02-9B6F-694B5D2926E7}"/>
              </a:ext>
            </a:extLst>
          </p:cNvPr>
          <p:cNvSpPr>
            <a:spLocks noGrp="1"/>
          </p:cNvSpPr>
          <p:nvPr>
            <p:ph type="pic" sz="quarter" idx="13"/>
          </p:nvPr>
        </p:nvSpPr>
        <p:spPr>
          <a:xfrm>
            <a:off x="6324602" y="1533524"/>
            <a:ext cx="3881436" cy="3790935"/>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2822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Pictur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079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0000"/>
            <a:alpha val="5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637097"/>
          </a:xfrm>
          <a:prstGeom prst="rect">
            <a:avLst/>
          </a:prstGeom>
          <a:effectLst/>
        </p:spPr>
        <p:txBody>
          <a:bodyPr vert="horz" lIns="0" tIns="192024" rIns="0" bIns="0" rtlCol="0" anchor="t" anchorCtr="0">
            <a:spAutoFit/>
          </a:bodyPr>
          <a:lstStyle/>
          <a:p>
            <a:r>
              <a:rPr lang="en-US" dirty="0"/>
              <a:t>Your title here</a:t>
            </a:r>
          </a:p>
        </p:txBody>
      </p:sp>
      <p:sp>
        <p:nvSpPr>
          <p:cNvPr id="3" name="Текст 2"/>
          <p:cNvSpPr>
            <a:spLocks noGrp="1"/>
          </p:cNvSpPr>
          <p:nvPr>
            <p:ph type="body" idx="1"/>
          </p:nvPr>
        </p:nvSpPr>
        <p:spPr>
          <a:xfrm>
            <a:off x="2028824" y="2514600"/>
            <a:ext cx="9152698" cy="2511970"/>
          </a:xfrm>
          <a:prstGeom prst="rect">
            <a:avLst/>
          </a:prstGeom>
        </p:spPr>
        <p:txBody>
          <a:bodyPr vert="horz" lIns="0" tIns="0" rIns="0" bIns="0" rtlCol="0">
            <a:sp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26" name="Slide Number Placeholder 24"/>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tx1"/>
                </a:solidFill>
                <a:latin typeface="Open Sans Semibold" charset="0"/>
                <a:ea typeface="Open Sans Semibold" charset="0"/>
                <a:cs typeface="Open Sans Semibold" charset="0"/>
              </a:rPr>
              <a:pPr algn="ctr"/>
              <a:t>‹#›</a:t>
            </a:fld>
            <a:endParaRPr lang="en-US" sz="800" b="1" i="0" dirty="0">
              <a:solidFill>
                <a:schemeClr val="tx1"/>
              </a:solidFill>
              <a:latin typeface="Open Sans Semibold" charset="0"/>
              <a:ea typeface="Open Sans Semibold" charset="0"/>
              <a:cs typeface="Open Sans Semibold" charset="0"/>
            </a:endParaRPr>
          </a:p>
        </p:txBody>
      </p:sp>
      <p:sp>
        <p:nvSpPr>
          <p:cNvPr id="4" name="TextBox 3">
            <a:extLst>
              <a:ext uri="{FF2B5EF4-FFF2-40B4-BE49-F238E27FC236}">
                <a16:creationId xmlns:a16="http://schemas.microsoft.com/office/drawing/2014/main" id="{BB382702-B48F-19A7-03CF-63692B19190C}"/>
              </a:ext>
            </a:extLst>
          </p:cNvPr>
          <p:cNvSpPr txBox="1"/>
          <p:nvPr userDrawn="1"/>
        </p:nvSpPr>
        <p:spPr>
          <a:xfrm>
            <a:off x="230762" y="6400800"/>
            <a:ext cx="1406154" cy="246221"/>
          </a:xfrm>
          <a:prstGeom prst="rect">
            <a:avLst/>
          </a:prstGeom>
          <a:solidFill>
            <a:schemeClr val="accent1"/>
          </a:solidFill>
        </p:spPr>
        <p:txBody>
          <a:bodyPr wrap="none" rtlCol="0">
            <a:spAutoFit/>
          </a:bodyPr>
          <a:lstStyle/>
          <a:p>
            <a:r>
              <a:rPr lang="en-US" sz="1000" dirty="0">
                <a:solidFill>
                  <a:schemeClr val="bg1"/>
                </a:solidFill>
                <a:latin typeface="Calisto MT" panose="02040603050505030304" pitchFamily="18" charset="77"/>
                <a:ea typeface="Baskerville" panose="02020502070401020303" pitchFamily="18" charset="0"/>
              </a:rPr>
              <a:t>BRAND INSTITUTE</a:t>
            </a:r>
          </a:p>
        </p:txBody>
      </p:sp>
      <p:cxnSp>
        <p:nvCxnSpPr>
          <p:cNvPr id="5" name="Straight Connector 4">
            <a:extLst>
              <a:ext uri="{FF2B5EF4-FFF2-40B4-BE49-F238E27FC236}">
                <a16:creationId xmlns:a16="http://schemas.microsoft.com/office/drawing/2014/main" id="{513261E9-84FA-65A3-B392-4321024D1CED}"/>
              </a:ext>
            </a:extLst>
          </p:cNvPr>
          <p:cNvCxnSpPr>
            <a:cxnSpLocks/>
          </p:cNvCxnSpPr>
          <p:nvPr userDrawn="1"/>
        </p:nvCxnSpPr>
        <p:spPr>
          <a:xfrm>
            <a:off x="1769165" y="6515100"/>
            <a:ext cx="943731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33" r:id="rId1"/>
    <p:sldLayoutId id="2147484091" r:id="rId2"/>
    <p:sldLayoutId id="2147484199" r:id="rId3"/>
    <p:sldLayoutId id="2147484198" r:id="rId4"/>
    <p:sldLayoutId id="2147484193" r:id="rId5"/>
    <p:sldLayoutId id="2147484076" r:id="rId6"/>
    <p:sldLayoutId id="2147484128" r:id="rId7"/>
    <p:sldLayoutId id="2147484183" r:id="rId8"/>
    <p:sldLayoutId id="2147484123" r:id="rId9"/>
    <p:sldLayoutId id="2147484103" r:id="rId10"/>
    <p:sldLayoutId id="2147484145" r:id="rId11"/>
    <p:sldLayoutId id="2147484140" r:id="rId12"/>
    <p:sldLayoutId id="2147484146" r:id="rId13"/>
    <p:sldLayoutId id="2147484141" r:id="rId14"/>
    <p:sldLayoutId id="2147484147" r:id="rId15"/>
    <p:sldLayoutId id="2147484109" r:id="rId16"/>
    <p:sldLayoutId id="2147484106" r:id="rId17"/>
    <p:sldLayoutId id="2147484142" r:id="rId18"/>
    <p:sldLayoutId id="2147484143" r:id="rId19"/>
    <p:sldLayoutId id="2147484148" r:id="rId20"/>
    <p:sldLayoutId id="2147484100" r:id="rId21"/>
    <p:sldLayoutId id="2147484149" r:id="rId22"/>
    <p:sldLayoutId id="2147484107" r:id="rId23"/>
    <p:sldLayoutId id="2147484108" r:id="rId24"/>
    <p:sldLayoutId id="2147484155" r:id="rId25"/>
    <p:sldLayoutId id="2147484151" r:id="rId26"/>
    <p:sldLayoutId id="2147484153" r:id="rId27"/>
    <p:sldLayoutId id="2147484157" r:id="rId28"/>
    <p:sldLayoutId id="2147484110" r:id="rId29"/>
    <p:sldLayoutId id="2147484158" r:id="rId30"/>
    <p:sldLayoutId id="2147484159" r:id="rId31"/>
    <p:sldLayoutId id="2147484160" r:id="rId32"/>
    <p:sldLayoutId id="2147484161" r:id="rId33"/>
    <p:sldLayoutId id="2147484162" r:id="rId34"/>
    <p:sldLayoutId id="2147484163" r:id="rId35"/>
    <p:sldLayoutId id="2147484165" r:id="rId36"/>
    <p:sldLayoutId id="2147484144" r:id="rId37"/>
    <p:sldLayoutId id="2147484176" r:id="rId38"/>
    <p:sldLayoutId id="2147484118" r:id="rId39"/>
    <p:sldLayoutId id="2147484166" r:id="rId40"/>
    <p:sldLayoutId id="2147484119" r:id="rId41"/>
    <p:sldLayoutId id="2147484167" r:id="rId42"/>
    <p:sldLayoutId id="2147484168" r:id="rId43"/>
    <p:sldLayoutId id="2147484175" r:id="rId44"/>
    <p:sldLayoutId id="2147484178" r:id="rId45"/>
    <p:sldLayoutId id="2147484182" r:id="rId46"/>
    <p:sldLayoutId id="2147484132" r:id="rId47"/>
    <p:sldLayoutId id="2147484131" r:id="rId48"/>
    <p:sldLayoutId id="2147484135" r:id="rId49"/>
    <p:sldLayoutId id="2147484134" r:id="rId50"/>
    <p:sldLayoutId id="2147484186" r:id="rId51"/>
    <p:sldLayoutId id="2147484187" r:id="rId52"/>
    <p:sldLayoutId id="2147484192" r:id="rId53"/>
    <p:sldLayoutId id="2147484196" r:id="rId54"/>
    <p:sldLayoutId id="2147484197" r:id="rId5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dt="0"/>
  <p:txStyles>
    <p:title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p15:clr>
            <a:srgbClr val="F26B43"/>
          </p15:clr>
        </p15:guide>
        <p15:guide id="27" orient="horz" pos="3952">
          <p15:clr>
            <a:srgbClr val="F26B43"/>
          </p15:clr>
        </p15:guide>
        <p15:guide id="28" pos="642">
          <p15:clr>
            <a:srgbClr val="F26B43"/>
          </p15:clr>
        </p15:guide>
        <p15:guide id="29" pos="7038">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51" orient="horz" pos="70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CDA2-CD8A-E0A6-E695-7DAACB4B22C2}"/>
            </a:ext>
          </a:extLst>
        </p:cNvPr>
        <p:cNvGrpSpPr/>
        <p:nvPr/>
      </p:nvGrpSpPr>
      <p:grpSpPr>
        <a:xfrm>
          <a:off x="0" y="0"/>
          <a:ext cx="0" cy="0"/>
          <a:chOff x="0" y="0"/>
          <a:chExt cx="0" cy="0"/>
        </a:xfrm>
      </p:grpSpPr>
      <p:pic>
        <p:nvPicPr>
          <p:cNvPr id="5" name="Picture Placeholder 4" descr="A washing machine and a heater&#10;&#10;Description automatically generated">
            <a:extLst>
              <a:ext uri="{FF2B5EF4-FFF2-40B4-BE49-F238E27FC236}">
                <a16:creationId xmlns:a16="http://schemas.microsoft.com/office/drawing/2014/main" id="{C2E30D07-29FF-D83F-B2C1-25D5376AD9AB}"/>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19385" t="1691" r="-1" b="46"/>
          <a:stretch/>
        </p:blipFill>
        <p:spPr>
          <a:xfrm>
            <a:off x="6601932" y="1739900"/>
            <a:ext cx="4791075" cy="3976688"/>
          </a:xfrm>
        </p:spPr>
      </p:pic>
      <p:pic>
        <p:nvPicPr>
          <p:cNvPr id="24" name="Picture 23">
            <a:extLst>
              <a:ext uri="{FF2B5EF4-FFF2-40B4-BE49-F238E27FC236}">
                <a16:creationId xmlns:a16="http://schemas.microsoft.com/office/drawing/2014/main" id="{45082DC1-B70A-56C8-3E06-4255ACF009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63329" y="510911"/>
            <a:ext cx="1829866" cy="958850"/>
          </a:xfrm>
          <a:prstGeom prst="rect">
            <a:avLst/>
          </a:prstGeom>
        </p:spPr>
      </p:pic>
      <p:pic>
        <p:nvPicPr>
          <p:cNvPr id="26" name="Picture 25" descr="A blue and black sign with white text&#10;&#10;Description automatically generated">
            <a:extLst>
              <a:ext uri="{FF2B5EF4-FFF2-40B4-BE49-F238E27FC236}">
                <a16:creationId xmlns:a16="http://schemas.microsoft.com/office/drawing/2014/main" id="{4D151031-0C6E-FE29-F804-BDDFE1B4FC5B}"/>
              </a:ext>
            </a:extLst>
          </p:cNvPr>
          <p:cNvPicPr>
            <a:picLocks noChangeAspect="1"/>
          </p:cNvPicPr>
          <p:nvPr/>
        </p:nvPicPr>
        <p:blipFill>
          <a:blip r:embed="rId4"/>
          <a:stretch>
            <a:fillRect/>
          </a:stretch>
        </p:blipFill>
        <p:spPr>
          <a:xfrm>
            <a:off x="398805" y="565967"/>
            <a:ext cx="1576299" cy="1145566"/>
          </a:xfrm>
          <a:prstGeom prst="rect">
            <a:avLst/>
          </a:prstGeom>
        </p:spPr>
      </p:pic>
      <p:sp>
        <p:nvSpPr>
          <p:cNvPr id="16" name="Title 1">
            <a:extLst>
              <a:ext uri="{FF2B5EF4-FFF2-40B4-BE49-F238E27FC236}">
                <a16:creationId xmlns:a16="http://schemas.microsoft.com/office/drawing/2014/main" id="{F89FF711-0367-24AC-4799-E82BDB333DFB}"/>
              </a:ext>
            </a:extLst>
          </p:cNvPr>
          <p:cNvSpPr txBox="1">
            <a:spLocks/>
          </p:cNvSpPr>
          <p:nvPr/>
        </p:nvSpPr>
        <p:spPr>
          <a:xfrm>
            <a:off x="487680" y="2993719"/>
            <a:ext cx="6492240" cy="538802"/>
          </a:xfrm>
          <a:prstGeom prst="rect">
            <a:avLst/>
          </a:prstGeom>
          <a:effectLst/>
        </p:spPr>
        <p:txBody>
          <a:bodyPr wrap="square">
            <a:spAutoFit/>
          </a:bodyPr>
          <a:lstStyle>
            <a:lvl1pPr algn="ctr" defTabSz="914318" rtl="0" eaLnBrk="1" latinLnBrk="0" hangingPunct="1">
              <a:lnSpc>
                <a:spcPct val="80000"/>
              </a:lnSpc>
              <a:spcBef>
                <a:spcPct val="0"/>
              </a:spcBef>
              <a:buNone/>
              <a:defRPr sz="7600" b="1" i="0" kern="1200" spc="-100" baseline="0">
                <a:solidFill>
                  <a:schemeClr val="tx1"/>
                </a:solidFill>
                <a:latin typeface="Montserrat Black" charset="0"/>
                <a:ea typeface="Montserrat Black" charset="0"/>
                <a:cs typeface="Montserrat Black" charset="0"/>
              </a:defRPr>
            </a:lvl1pPr>
          </a:lstStyle>
          <a:p>
            <a:r>
              <a:rPr lang="en-US" sz="3600" dirty="0">
                <a:latin typeface="Montserrat" panose="00000500000000000000" pitchFamily="50" charset="0"/>
              </a:rPr>
              <a:t>Project &lt;&lt;</a:t>
            </a:r>
            <a:r>
              <a:rPr lang="en-US" sz="3600" dirty="0" err="1">
                <a:latin typeface="Montserrat" panose="00000500000000000000" pitchFamily="50" charset="0"/>
              </a:rPr>
              <a:t>ProjectName</a:t>
            </a:r>
            <a:r>
              <a:rPr lang="en-US" sz="3600" dirty="0">
                <a:latin typeface="Montserrat" panose="00000500000000000000" pitchFamily="50" charset="0"/>
              </a:rPr>
              <a:t>&gt;&gt;</a:t>
            </a:r>
          </a:p>
        </p:txBody>
      </p:sp>
      <p:sp>
        <p:nvSpPr>
          <p:cNvPr id="19" name="TextBox 18">
            <a:extLst>
              <a:ext uri="{FF2B5EF4-FFF2-40B4-BE49-F238E27FC236}">
                <a16:creationId xmlns:a16="http://schemas.microsoft.com/office/drawing/2014/main" id="{757D7AA7-6AEF-1E04-D8DF-7F6444A5CB61}"/>
              </a:ext>
            </a:extLst>
          </p:cNvPr>
          <p:cNvSpPr txBox="1"/>
          <p:nvPr/>
        </p:nvSpPr>
        <p:spPr>
          <a:xfrm>
            <a:off x="871653" y="3496137"/>
            <a:ext cx="4893714" cy="329120"/>
          </a:xfrm>
          <a:prstGeom prst="rect">
            <a:avLst/>
          </a:prstGeom>
          <a:noFill/>
        </p:spPr>
        <p:txBody>
          <a:bodyPr wrap="square" lIns="0" tIns="36000" rIns="216000" bIns="36000" rtlCol="0">
            <a:spAutoFit/>
          </a:bodyPr>
          <a:lstStyle/>
          <a:p>
            <a:pPr algn="ctr">
              <a:lnSpc>
                <a:spcPct val="130000"/>
              </a:lnSpc>
              <a:spcBef>
                <a:spcPts val="1000"/>
              </a:spcBef>
            </a:pPr>
            <a:r>
              <a:rPr lang="en-US" sz="1400" b="1" spc="300" dirty="0"/>
              <a:t>MARKET RESEARCH RESULTS</a:t>
            </a:r>
          </a:p>
        </p:txBody>
      </p:sp>
      <p:sp>
        <p:nvSpPr>
          <p:cNvPr id="20" name="TextBox 19">
            <a:extLst>
              <a:ext uri="{FF2B5EF4-FFF2-40B4-BE49-F238E27FC236}">
                <a16:creationId xmlns:a16="http://schemas.microsoft.com/office/drawing/2014/main" id="{1C81F7D0-179E-CF9D-9E3A-85446DB2B334}"/>
              </a:ext>
            </a:extLst>
          </p:cNvPr>
          <p:cNvSpPr txBox="1"/>
          <p:nvPr/>
        </p:nvSpPr>
        <p:spPr>
          <a:xfrm>
            <a:off x="1556662" y="3976603"/>
            <a:ext cx="3523696" cy="288147"/>
          </a:xfrm>
          <a:prstGeom prst="rect">
            <a:avLst/>
          </a:prstGeom>
          <a:noFill/>
        </p:spPr>
        <p:txBody>
          <a:bodyPr wrap="square" lIns="0" tIns="36000" rIns="216000" bIns="36000" rtlCol="0">
            <a:spAutoFit/>
          </a:bodyPr>
          <a:lstStyle/>
          <a:p>
            <a:pPr algn="ctr">
              <a:spcBef>
                <a:spcPts val="600"/>
              </a:spcBef>
            </a:pPr>
            <a:r>
              <a:rPr lang="en-US" sz="1400" b="1" spc="200" dirty="0"/>
              <a:t>&lt;&lt;Month&gt;&gt; XX, &lt;&lt;Year&gt;&gt;</a:t>
            </a:r>
          </a:p>
        </p:txBody>
      </p:sp>
      <p:pic>
        <p:nvPicPr>
          <p:cNvPr id="22" name="Picture 21">
            <a:extLst>
              <a:ext uri="{FF2B5EF4-FFF2-40B4-BE49-F238E27FC236}">
                <a16:creationId xmlns:a16="http://schemas.microsoft.com/office/drawing/2014/main" id="{629511BE-9287-B8A4-94F9-303157E00C82}"/>
              </a:ext>
            </a:extLst>
          </p:cNvPr>
          <p:cNvPicPr>
            <a:picLocks noChangeAspect="1"/>
          </p:cNvPicPr>
          <p:nvPr/>
        </p:nvPicPr>
        <p:blipFill>
          <a:blip r:embed="rId5"/>
          <a:stretch>
            <a:fillRect/>
          </a:stretch>
        </p:blipFill>
        <p:spPr>
          <a:xfrm>
            <a:off x="0" y="0"/>
            <a:ext cx="12192000" cy="277000"/>
          </a:xfrm>
          <a:prstGeom prst="rect">
            <a:avLst/>
          </a:prstGeom>
        </p:spPr>
      </p:pic>
      <p:graphicFrame>
        <p:nvGraphicFramePr>
          <p:cNvPr id="4" name="Table 3">
            <a:extLst>
              <a:ext uri="{FF2B5EF4-FFF2-40B4-BE49-F238E27FC236}">
                <a16:creationId xmlns:a16="http://schemas.microsoft.com/office/drawing/2014/main" id="{C82961B4-29C5-1D05-BF5C-61E3A55AF416}"/>
              </a:ext>
            </a:extLst>
          </p:cNvPr>
          <p:cNvGraphicFramePr>
            <a:graphicFrameLocks noGrp="1"/>
          </p:cNvGraphicFramePr>
          <p:nvPr>
            <p:extLst>
              <p:ext uri="{D42A27DB-BD31-4B8C-83A1-F6EECF244321}">
                <p14:modId xmlns:p14="http://schemas.microsoft.com/office/powerpoint/2010/main" val="3742003701"/>
              </p:ext>
            </p:extLst>
          </p:nvPr>
        </p:nvGraphicFramePr>
        <p:xfrm>
          <a:off x="5461000" y="479162"/>
          <a:ext cx="1270000" cy="1106805"/>
        </p:xfrm>
        <a:graphic>
          <a:graphicData uri="http://schemas.openxmlformats.org/drawingml/2006/table">
            <a:tbl>
              <a:tblPr/>
              <a:tblGrid>
                <a:gridCol w="1270000">
                  <a:extLst>
                    <a:ext uri="{9D8B030D-6E8A-4147-A177-3AD203B41FA5}">
                      <a16:colId xmlns:a16="http://schemas.microsoft.com/office/drawing/2014/main" val="1048737255"/>
                    </a:ext>
                  </a:extLst>
                </a:gridCol>
              </a:tblGrid>
              <a:tr h="200025">
                <a:tc>
                  <a:txBody>
                    <a:bodyPr/>
                    <a:lstStyle/>
                    <a:p>
                      <a:pPr algn="ctr" fontAlgn="b"/>
                      <a:endParaRPr lang="en-US" sz="1200" b="0" i="0" u="none" strike="noStrike" dirty="0">
                        <a:solidFill>
                          <a:srgbClr val="FFFFFF"/>
                        </a:solidFill>
                        <a:effectLst/>
                        <a:latin typeface="Calibri" panose="020F0502020204030204" pitchFamily="34" charset="0"/>
                      </a:endParaRPr>
                    </a:p>
                    <a:p>
                      <a:pPr algn="ctr" fontAlgn="b"/>
                      <a:endParaRPr lang="en-US" sz="1200" b="0" i="0" u="none" strike="noStrike" dirty="0">
                        <a:solidFill>
                          <a:srgbClr val="FFFFFF"/>
                        </a:solidFill>
                        <a:effectLst/>
                        <a:latin typeface="Calibri" panose="020F0502020204030204" pitchFamily="34" charset="0"/>
                      </a:endParaRPr>
                    </a:p>
                    <a:p>
                      <a:pPr algn="ctr" fontAlgn="b"/>
                      <a:r>
                        <a:rPr lang="en-US" sz="1200" b="0" i="0" u="none" strike="noStrike" dirty="0">
                          <a:solidFill>
                            <a:srgbClr val="FFFFFF"/>
                          </a:solidFill>
                          <a:effectLst/>
                          <a:latin typeface="Calibri" panose="020F0502020204030204" pitchFamily="34" charset="0"/>
                        </a:rPr>
                        <a:t>Insert Client Logo Here</a:t>
                      </a:r>
                    </a:p>
                    <a:p>
                      <a:pPr algn="ctr" fontAlgn="b"/>
                      <a:endParaRPr lang="en-US" sz="1200" b="0" i="0" u="none" strike="noStrike" dirty="0">
                        <a:solidFill>
                          <a:srgbClr val="FFFFFF"/>
                        </a:solidFill>
                        <a:effectLst/>
                        <a:latin typeface="Calibri" panose="020F0502020204030204" pitchFamily="34" charset="0"/>
                      </a:endParaRPr>
                    </a:p>
                    <a:p>
                      <a:pPr algn="ctr" fontAlgn="b"/>
                      <a:endParaRPr lang="en-US" sz="1200" b="0"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810841974"/>
                  </a:ext>
                </a:extLst>
              </a:tr>
            </a:tbl>
          </a:graphicData>
        </a:graphic>
      </p:graphicFrame>
      <p:grpSp>
        <p:nvGrpSpPr>
          <p:cNvPr id="2" name="Group 1">
            <a:extLst>
              <a:ext uri="{FF2B5EF4-FFF2-40B4-BE49-F238E27FC236}">
                <a16:creationId xmlns:a16="http://schemas.microsoft.com/office/drawing/2014/main" id="{D372F2DE-7DB4-DDA3-69A9-063702931F1B}"/>
              </a:ext>
            </a:extLst>
          </p:cNvPr>
          <p:cNvGrpSpPr>
            <a:grpSpLocks/>
          </p:cNvGrpSpPr>
          <p:nvPr/>
        </p:nvGrpSpPr>
        <p:grpSpPr bwMode="auto">
          <a:xfrm>
            <a:off x="949997" y="5371148"/>
            <a:ext cx="5149849" cy="371475"/>
            <a:chOff x="2930526" y="5965372"/>
            <a:chExt cx="5149444" cy="371249"/>
          </a:xfrm>
        </p:grpSpPr>
        <p:sp>
          <p:nvSpPr>
            <p:cNvPr id="3" name="Text Box 8">
              <a:extLst>
                <a:ext uri="{FF2B5EF4-FFF2-40B4-BE49-F238E27FC236}">
                  <a16:creationId xmlns:a16="http://schemas.microsoft.com/office/drawing/2014/main" id="{C6B6B493-901C-603A-1E1D-6565F3936965}"/>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6" name="Picture 5" descr="alert.png">
              <a:extLst>
                <a:ext uri="{FF2B5EF4-FFF2-40B4-BE49-F238E27FC236}">
                  <a16:creationId xmlns:a16="http://schemas.microsoft.com/office/drawing/2014/main" id="{7E881A3C-70BA-B560-8659-29C1D052AFF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0EE99AF-DCD4-9A91-EAEC-51E3CB54B756}"/>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sp>
        <p:nvSpPr>
          <p:cNvPr id="8" name="TextBox 7">
            <a:extLst>
              <a:ext uri="{FF2B5EF4-FFF2-40B4-BE49-F238E27FC236}">
                <a16:creationId xmlns:a16="http://schemas.microsoft.com/office/drawing/2014/main" id="{73430571-F680-1221-E5B6-3EB7A8F3CC56}"/>
              </a:ext>
            </a:extLst>
          </p:cNvPr>
          <p:cNvSpPr txBox="1"/>
          <p:nvPr/>
        </p:nvSpPr>
        <p:spPr>
          <a:xfrm>
            <a:off x="1050966" y="6112567"/>
            <a:ext cx="10090068" cy="276999"/>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1200" i="0" u="none" strike="noStrike" kern="1200" cap="none" spc="0" normalizeH="0" baseline="0" noProof="0" dirty="0">
              <a:ln>
                <a:noFill/>
              </a:ln>
              <a:effectLst/>
              <a:uLnTx/>
              <a:uFillTx/>
              <a:ea typeface="+mn-ea"/>
              <a:cs typeface="Calibri" panose="020F0502020204030204" pitchFamily="34" charset="0"/>
            </a:endParaRPr>
          </a:p>
        </p:txBody>
      </p:sp>
      <p:sp>
        <p:nvSpPr>
          <p:cNvPr id="13" name="TextBox 12">
            <a:extLst>
              <a:ext uri="{FF2B5EF4-FFF2-40B4-BE49-F238E27FC236}">
                <a16:creationId xmlns:a16="http://schemas.microsoft.com/office/drawing/2014/main" id="{62F62237-769F-B2BE-FB1B-0356E4E11BC1}"/>
              </a:ext>
            </a:extLst>
          </p:cNvPr>
          <p:cNvSpPr txBox="1"/>
          <p:nvPr/>
        </p:nvSpPr>
        <p:spPr>
          <a:xfrm>
            <a:off x="1524000" y="6497468"/>
            <a:ext cx="9144000" cy="276999"/>
          </a:xfrm>
          <a:prstGeom prst="rect">
            <a:avLst/>
          </a:prstGeom>
          <a:noFill/>
        </p:spPr>
        <p:txBody>
          <a:bodyPr wrap="square" rtlCol="0">
            <a:spAutoFit/>
          </a:bodyPr>
          <a:lstStyle/>
          <a:p>
            <a:pPr lvl="0" algn="ctr" defTabSz="713232">
              <a:defRPr/>
            </a:pPr>
            <a:r>
              <a:rPr lang="en-US" sz="1200" dirty="0">
                <a:cs typeface="Calibri" panose="020F0502020204030204" pitchFamily="34" charset="0"/>
              </a:rPr>
              <a:t>NEW YORK     OTTAWA     </a:t>
            </a:r>
            <a:r>
              <a:rPr kumimoji="0" lang="en-US" sz="12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spTree>
    <p:extLst>
      <p:ext uri="{BB962C8B-B14F-4D97-AF65-F5344CB8AC3E}">
        <p14:creationId xmlns:p14="http://schemas.microsoft.com/office/powerpoint/2010/main" val="1469783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p:cTn id="7" dur="250" fill="hold"/>
                                        <p:tgtEl>
                                          <p:spTgt spid="20"/>
                                        </p:tgtEl>
                                        <p:attrNameLst>
                                          <p:attrName>ppt_w</p:attrName>
                                        </p:attrNameLst>
                                      </p:cBhvr>
                                      <p:tavLst>
                                        <p:tav tm="0">
                                          <p:val>
                                            <p:strVal val="2/3*#ppt_w"/>
                                          </p:val>
                                        </p:tav>
                                        <p:tav tm="100000">
                                          <p:val>
                                            <p:strVal val="#ppt_w"/>
                                          </p:val>
                                        </p:tav>
                                      </p:tavLst>
                                    </p:anim>
                                    <p:anim calcmode="lin" valueType="num">
                                      <p:cBhvr>
                                        <p:cTn id="8" dur="250" fill="hold"/>
                                        <p:tgtEl>
                                          <p:spTgt spid="20"/>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1000"/>
                                  </p:stCondLst>
                                  <p:childTnLst>
                                    <p:animMotion origin="layout" path="M 2.08333E-6 -4.44444E-6 L -0.06797 0.00093 " pathEditMode="relative" rAng="0" ptsTypes="AA">
                                      <p:cBhvr>
                                        <p:cTn id="10" dur="500" spd="-100000" fill="hold"/>
                                        <p:tgtEl>
                                          <p:spTgt spid="20"/>
                                        </p:tgtEl>
                                        <p:attrNameLst>
                                          <p:attrName>ppt_x</p:attrName>
                                          <p:attrName>ppt_y</p:attrName>
                                        </p:attrNameLst>
                                      </p:cBhvr>
                                      <p:rCtr x="-339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88D0F6-ECEA-0D36-AE9F-275E3AB495E4}"/>
              </a:ext>
            </a:extLst>
          </p:cNvPr>
          <p:cNvGrpSpPr/>
          <p:nvPr/>
        </p:nvGrpSpPr>
        <p:grpSpPr>
          <a:xfrm>
            <a:off x="10133262" y="976510"/>
            <a:ext cx="1302018" cy="4862870"/>
            <a:chOff x="7383468" y="962933"/>
            <a:chExt cx="1065213" cy="4862870"/>
          </a:xfrm>
        </p:grpSpPr>
        <p:sp>
          <p:nvSpPr>
            <p:cNvPr id="6" name="TextBox 10">
              <a:extLst>
                <a:ext uri="{FF2B5EF4-FFF2-40B4-BE49-F238E27FC236}">
                  <a16:creationId xmlns:a16="http://schemas.microsoft.com/office/drawing/2014/main" id="{542B20CC-86CF-34E1-7C0C-D1C2F8FCE888}"/>
                </a:ext>
              </a:extLst>
            </p:cNvPr>
            <p:cNvSpPr txBox="1">
              <a:spLocks noChangeArrowheads="1"/>
            </p:cNvSpPr>
            <p:nvPr/>
          </p:nvSpPr>
          <p:spPr bwMode="auto">
            <a:xfrm>
              <a:off x="7383468" y="962933"/>
              <a:ext cx="1065213"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FontTx/>
                <a:buNone/>
              </a:pPr>
              <a:r>
                <a:rPr lang="en-US" altLang="en-US" sz="1200" b="1" dirty="0">
                  <a:solidFill>
                    <a:schemeClr val="tx1"/>
                  </a:solidFill>
                  <a:latin typeface="+mn-lt"/>
                </a:rPr>
                <a:t>Higher </a:t>
              </a: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Marketing</a:t>
              </a:r>
            </a:p>
            <a:p>
              <a:pPr algn="ctr" eaLnBrk="1" hangingPunct="1">
                <a:spcBef>
                  <a:spcPct val="0"/>
                </a:spcBef>
                <a:buClrTx/>
                <a:buFontTx/>
                <a:buNone/>
              </a:pPr>
              <a:r>
                <a:rPr lang="en-US" altLang="en-US" sz="1200" b="1" dirty="0">
                  <a:solidFill>
                    <a:schemeClr val="tx1"/>
                  </a:solidFill>
                  <a:latin typeface="+mn-lt"/>
                </a:rPr>
                <a:t> Performance</a:t>
              </a: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Lower </a:t>
              </a:r>
            </a:p>
          </p:txBody>
        </p:sp>
        <p:cxnSp>
          <p:nvCxnSpPr>
            <p:cNvPr id="7" name="Straight Arrow Connector 15">
              <a:extLst>
                <a:ext uri="{FF2B5EF4-FFF2-40B4-BE49-F238E27FC236}">
                  <a16:creationId xmlns:a16="http://schemas.microsoft.com/office/drawing/2014/main" id="{8309372C-DC49-FBCB-B218-956B114CB57C}"/>
                </a:ext>
              </a:extLst>
            </p:cNvPr>
            <p:cNvCxnSpPr>
              <a:cxnSpLocks noChangeShapeType="1"/>
            </p:cNvCxnSpPr>
            <p:nvPr/>
          </p:nvCxnSpPr>
          <p:spPr bwMode="auto">
            <a:xfrm flipV="1">
              <a:off x="7911068" y="1217925"/>
              <a:ext cx="2" cy="149410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Line 157">
              <a:extLst>
                <a:ext uri="{FF2B5EF4-FFF2-40B4-BE49-F238E27FC236}">
                  <a16:creationId xmlns:a16="http://schemas.microsoft.com/office/drawing/2014/main" id="{4237E8A1-01AB-FFDA-2A51-C7BC0159F37F}"/>
                </a:ext>
              </a:extLst>
            </p:cNvPr>
            <p:cNvSpPr>
              <a:spLocks noChangeShapeType="1"/>
            </p:cNvSpPr>
            <p:nvPr/>
          </p:nvSpPr>
          <p:spPr bwMode="auto">
            <a:xfrm>
              <a:off x="7918085" y="3182916"/>
              <a:ext cx="0" cy="204979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dirty="0"/>
            </a:p>
          </p:txBody>
        </p:sp>
      </p:grpSp>
      <p:sp>
        <p:nvSpPr>
          <p:cNvPr id="14" name="Title 2">
            <a:extLst>
              <a:ext uri="{FF2B5EF4-FFF2-40B4-BE49-F238E27FC236}">
                <a16:creationId xmlns:a16="http://schemas.microsoft.com/office/drawing/2014/main" id="{9E968EB3-82C6-D8E7-E279-98A4FF1AE120}"/>
              </a:ext>
            </a:extLst>
          </p:cNvPr>
          <p:cNvSpPr>
            <a:spLocks noGrp="1"/>
          </p:cNvSpPr>
          <p:nvPr>
            <p:ph type="title"/>
          </p:nvPr>
        </p:nvSpPr>
        <p:spPr>
          <a:xfrm>
            <a:off x="184288" y="0"/>
            <a:ext cx="11725137" cy="441916"/>
          </a:xfrm>
        </p:spPr>
        <p:txBody>
          <a:bodyPr/>
          <a:lstStyle/>
          <a:p>
            <a:r>
              <a:rPr lang="en-US" sz="2000" dirty="0"/>
              <a:t>Conclusions - </a:t>
            </a:r>
            <a:r>
              <a:rPr lang="en-US" dirty="0">
                <a:solidFill>
                  <a:schemeClr val="tx1"/>
                </a:solidFill>
              </a:rPr>
              <a:t>BI-Brandex</a:t>
            </a:r>
            <a:r>
              <a:rPr lang="en-US" baseline="30000" dirty="0">
                <a:solidFill>
                  <a:schemeClr val="tx1"/>
                </a:solidFill>
              </a:rPr>
              <a:t>®</a:t>
            </a:r>
            <a:r>
              <a:rPr lang="en-US" sz="2000" dirty="0">
                <a:solidFill>
                  <a:schemeClr val="tx1"/>
                </a:solidFill>
              </a:rPr>
              <a:t> </a:t>
            </a:r>
            <a:r>
              <a:rPr lang="en-US" dirty="0">
                <a:solidFill>
                  <a:schemeClr val="tx1"/>
                </a:solidFill>
              </a:rPr>
              <a:t>Strategic/Marketing Summary </a:t>
            </a:r>
            <a:r>
              <a:rPr lang="en-US" sz="2000" dirty="0">
                <a:solidFill>
                  <a:schemeClr val="tx1"/>
                </a:solidFill>
              </a:rPr>
              <a:t>(</a:t>
            </a:r>
            <a:r>
              <a:rPr lang="en-US" sz="2000" dirty="0">
                <a:solidFill>
                  <a:srgbClr val="FF0000"/>
                </a:solidFill>
              </a:rPr>
              <a:t>Overall</a:t>
            </a:r>
            <a:r>
              <a:rPr lang="en-US" sz="2000" dirty="0">
                <a:solidFill>
                  <a:schemeClr val="tx1"/>
                </a:solidFill>
              </a:rPr>
              <a:t>)</a:t>
            </a:r>
            <a:endParaRPr lang="en-US" dirty="0">
              <a:solidFill>
                <a:schemeClr val="tx1"/>
              </a:solidFill>
            </a:endParaRPr>
          </a:p>
        </p:txBody>
      </p:sp>
      <p:grpSp>
        <p:nvGrpSpPr>
          <p:cNvPr id="4" name="Group 3">
            <a:extLst>
              <a:ext uri="{FF2B5EF4-FFF2-40B4-BE49-F238E27FC236}">
                <a16:creationId xmlns:a16="http://schemas.microsoft.com/office/drawing/2014/main" id="{06188F0F-4886-3111-F0E3-69044AF33E1B}"/>
              </a:ext>
            </a:extLst>
          </p:cNvPr>
          <p:cNvGrpSpPr/>
          <p:nvPr/>
        </p:nvGrpSpPr>
        <p:grpSpPr>
          <a:xfrm>
            <a:off x="1410113" y="5869550"/>
            <a:ext cx="9323279" cy="465597"/>
            <a:chOff x="1410113" y="5869550"/>
            <a:chExt cx="9323279" cy="465597"/>
          </a:xfrm>
        </p:grpSpPr>
        <p:sp>
          <p:nvSpPr>
            <p:cNvPr id="9" name="Rectangle 71">
              <a:extLst>
                <a:ext uri="{FF2B5EF4-FFF2-40B4-BE49-F238E27FC236}">
                  <a16:creationId xmlns:a16="http://schemas.microsoft.com/office/drawing/2014/main" id="{EF169FA5-EBE3-5E5C-29CF-417A4A9FC693}"/>
                </a:ext>
              </a:extLst>
            </p:cNvPr>
            <p:cNvSpPr>
              <a:spLocks noChangeArrowheads="1"/>
            </p:cNvSpPr>
            <p:nvPr/>
          </p:nvSpPr>
          <p:spPr bwMode="auto">
            <a:xfrm>
              <a:off x="1675451" y="5869550"/>
              <a:ext cx="17120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Fit to Concept - 25% </a:t>
              </a:r>
            </a:p>
          </p:txBody>
        </p:sp>
        <p:sp>
          <p:nvSpPr>
            <p:cNvPr id="10" name="Rectangle 76">
              <a:extLst>
                <a:ext uri="{FF2B5EF4-FFF2-40B4-BE49-F238E27FC236}">
                  <a16:creationId xmlns:a16="http://schemas.microsoft.com/office/drawing/2014/main" id="{DCA589C1-B38D-8588-BDB9-431A1B6EF77F}"/>
                </a:ext>
              </a:extLst>
            </p:cNvPr>
            <p:cNvSpPr>
              <a:spLocks noChangeArrowheads="1"/>
            </p:cNvSpPr>
            <p:nvPr/>
          </p:nvSpPr>
          <p:spPr bwMode="auto">
            <a:xfrm>
              <a:off x="1665159" y="6119703"/>
              <a:ext cx="32140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Attribute Evaluation (Aggregate) - 25% </a:t>
              </a:r>
            </a:p>
          </p:txBody>
        </p:sp>
        <p:sp>
          <p:nvSpPr>
            <p:cNvPr id="11" name="Rectangle 81">
              <a:extLst>
                <a:ext uri="{FF2B5EF4-FFF2-40B4-BE49-F238E27FC236}">
                  <a16:creationId xmlns:a16="http://schemas.microsoft.com/office/drawing/2014/main" id="{5B29CFFA-547F-441A-8868-09F7C8F3883C}"/>
                </a:ext>
              </a:extLst>
            </p:cNvPr>
            <p:cNvSpPr>
              <a:spLocks noChangeArrowheads="1"/>
            </p:cNvSpPr>
            <p:nvPr/>
          </p:nvSpPr>
          <p:spPr bwMode="auto">
            <a:xfrm>
              <a:off x="9072681" y="5880090"/>
              <a:ext cx="16607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Memorability - 10% </a:t>
              </a:r>
            </a:p>
          </p:txBody>
        </p:sp>
        <p:sp>
          <p:nvSpPr>
            <p:cNvPr id="12" name="Rectangle 86">
              <a:extLst>
                <a:ext uri="{FF2B5EF4-FFF2-40B4-BE49-F238E27FC236}">
                  <a16:creationId xmlns:a16="http://schemas.microsoft.com/office/drawing/2014/main" id="{1BA69582-B43B-E55F-38EC-C1BA84082F6A}"/>
                </a:ext>
              </a:extLst>
            </p:cNvPr>
            <p:cNvSpPr>
              <a:spLocks noChangeArrowheads="1"/>
            </p:cNvSpPr>
            <p:nvPr/>
          </p:nvSpPr>
          <p:spPr bwMode="auto">
            <a:xfrm>
              <a:off x="5662731" y="6119703"/>
              <a:ext cx="22729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Personal Preferences - 20%</a:t>
              </a:r>
            </a:p>
          </p:txBody>
        </p:sp>
        <p:sp>
          <p:nvSpPr>
            <p:cNvPr id="16" name="Oval 15">
              <a:extLst>
                <a:ext uri="{FF2B5EF4-FFF2-40B4-BE49-F238E27FC236}">
                  <a16:creationId xmlns:a16="http://schemas.microsoft.com/office/drawing/2014/main" id="{43DE3B11-87CA-684B-90C7-F09A73C43B1C}"/>
                </a:ext>
              </a:extLst>
            </p:cNvPr>
            <p:cNvSpPr/>
            <p:nvPr/>
          </p:nvSpPr>
          <p:spPr>
            <a:xfrm>
              <a:off x="5373153" y="6141361"/>
              <a:ext cx="175248" cy="166629"/>
            </a:xfrm>
            <a:prstGeom prst="ellipse">
              <a:avLst/>
            </a:prstGeom>
            <a:solidFill>
              <a:srgbClr val="10CF9B"/>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CDBA7A-237E-A3ED-D364-5971B1889B87}"/>
                </a:ext>
              </a:extLst>
            </p:cNvPr>
            <p:cNvSpPr/>
            <p:nvPr/>
          </p:nvSpPr>
          <p:spPr>
            <a:xfrm>
              <a:off x="1410113" y="6141361"/>
              <a:ext cx="175248" cy="166629"/>
            </a:xfrm>
            <a:prstGeom prst="ellipse">
              <a:avLst/>
            </a:prstGeom>
            <a:solidFill>
              <a:srgbClr val="009D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C19B75D-EE26-0A34-0313-FE50654E56FC}"/>
                </a:ext>
              </a:extLst>
            </p:cNvPr>
            <p:cNvSpPr/>
            <p:nvPr/>
          </p:nvSpPr>
          <p:spPr>
            <a:xfrm>
              <a:off x="1410113" y="5900770"/>
              <a:ext cx="175248" cy="166629"/>
            </a:xfrm>
            <a:prstGeom prst="ellipse">
              <a:avLst/>
            </a:prstGeom>
            <a:solidFill>
              <a:srgbClr val="1D3C7C"/>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63DA15C-3CBA-1BBA-880E-18C193B84EBB}"/>
                </a:ext>
              </a:extLst>
            </p:cNvPr>
            <p:cNvSpPr/>
            <p:nvPr/>
          </p:nvSpPr>
          <p:spPr>
            <a:xfrm>
              <a:off x="8774225" y="5900770"/>
              <a:ext cx="175248" cy="166629"/>
            </a:xfrm>
            <a:prstGeom prst="ellipse">
              <a:avLst/>
            </a:prstGeom>
            <a:solidFill>
              <a:srgbClr val="7CCA62"/>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81">
              <a:extLst>
                <a:ext uri="{FF2B5EF4-FFF2-40B4-BE49-F238E27FC236}">
                  <a16:creationId xmlns:a16="http://schemas.microsoft.com/office/drawing/2014/main" id="{99148D27-580E-D5AB-19D4-EF4DA81E1D3A}"/>
                </a:ext>
              </a:extLst>
            </p:cNvPr>
            <p:cNvSpPr>
              <a:spLocks noChangeArrowheads="1"/>
            </p:cNvSpPr>
            <p:nvPr/>
          </p:nvSpPr>
          <p:spPr bwMode="auto">
            <a:xfrm>
              <a:off x="5662731" y="5880090"/>
              <a:ext cx="20542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Likeability (Like %) - 20% </a:t>
              </a:r>
            </a:p>
          </p:txBody>
        </p:sp>
        <p:sp>
          <p:nvSpPr>
            <p:cNvPr id="3" name="Oval 2">
              <a:extLst>
                <a:ext uri="{FF2B5EF4-FFF2-40B4-BE49-F238E27FC236}">
                  <a16:creationId xmlns:a16="http://schemas.microsoft.com/office/drawing/2014/main" id="{69042776-5491-B357-794D-7B11E4B14A9A}"/>
                </a:ext>
              </a:extLst>
            </p:cNvPr>
            <p:cNvSpPr/>
            <p:nvPr/>
          </p:nvSpPr>
          <p:spPr>
            <a:xfrm>
              <a:off x="5364275" y="5900770"/>
              <a:ext cx="175248" cy="166629"/>
            </a:xfrm>
            <a:prstGeom prst="ellipse">
              <a:avLst/>
            </a:prstGeom>
            <a:solidFill>
              <a:srgbClr val="0BD0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3" name="Chart 12">
            <a:extLst>
              <a:ext uri="{FF2B5EF4-FFF2-40B4-BE49-F238E27FC236}">
                <a16:creationId xmlns:a16="http://schemas.microsoft.com/office/drawing/2014/main" id="{14C8BEDB-3AEF-E73F-7B2D-D67E1EDCF69D}"/>
              </a:ext>
            </a:extLst>
          </p:cNvPr>
          <p:cNvGraphicFramePr/>
          <p:nvPr>
            <p:extLst>
              <p:ext uri="{D42A27DB-BD31-4B8C-83A1-F6EECF244321}">
                <p14:modId xmlns:p14="http://schemas.microsoft.com/office/powerpoint/2010/main" val="476536854"/>
              </p:ext>
            </p:extLst>
          </p:nvPr>
        </p:nvGraphicFramePr>
        <p:xfrm>
          <a:off x="1722269" y="719666"/>
          <a:ext cx="7812350" cy="49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8958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Conclusions - </a:t>
            </a:r>
            <a:r>
              <a:rPr lang="en-US" dirty="0">
                <a:solidFill>
                  <a:schemeClr val="tx1"/>
                </a:solidFill>
              </a:rPr>
              <a:t>BI-Brandex</a:t>
            </a:r>
            <a:r>
              <a:rPr lang="en-US" baseline="30000" dirty="0">
                <a:solidFill>
                  <a:schemeClr val="tx1"/>
                </a:solidFill>
              </a:rPr>
              <a:t>®</a:t>
            </a:r>
            <a:r>
              <a:rPr lang="en-US" sz="2000" dirty="0">
                <a:solidFill>
                  <a:schemeClr val="tx1"/>
                </a:solidFill>
              </a:rPr>
              <a:t> </a:t>
            </a:r>
            <a:r>
              <a:rPr lang="en-US" dirty="0">
                <a:solidFill>
                  <a:schemeClr val="tx1"/>
                </a:solidFill>
              </a:rPr>
              <a:t>Strategic/Marketing Summary </a:t>
            </a:r>
            <a:r>
              <a:rPr lang="en-US" sz="2000" dirty="0">
                <a:solidFill>
                  <a:schemeClr val="tx1"/>
                </a:solidFill>
              </a:rPr>
              <a:t>(</a:t>
            </a:r>
            <a:r>
              <a:rPr lang="en-US" sz="2000" dirty="0">
                <a:solidFill>
                  <a:srgbClr val="FF0000"/>
                </a:solidFill>
              </a:rPr>
              <a:t>Overall Cont.</a:t>
            </a:r>
            <a:r>
              <a:rPr lang="en-US" sz="2000" dirty="0">
                <a:solidFill>
                  <a:schemeClr val="tx1"/>
                </a:solidFill>
              </a:rPr>
              <a:t>)</a:t>
            </a:r>
            <a:endParaRPr lang="en-US" dirty="0">
              <a:solidFill>
                <a:schemeClr val="tx1"/>
              </a:solidFill>
            </a:endParaRPr>
          </a:p>
        </p:txBody>
      </p:sp>
      <p:sp>
        <p:nvSpPr>
          <p:cNvPr id="4" name="Rectangle 12">
            <a:extLst>
              <a:ext uri="{FF2B5EF4-FFF2-40B4-BE49-F238E27FC236}">
                <a16:creationId xmlns:a16="http://schemas.microsoft.com/office/drawing/2014/main" id="{D0232C1F-519F-8FFA-1AD5-AC5DDD65B42B}"/>
              </a:ext>
            </a:extLst>
          </p:cNvPr>
          <p:cNvSpPr>
            <a:spLocks noChangeArrowheads="1"/>
          </p:cNvSpPr>
          <p:nvPr/>
        </p:nvSpPr>
        <p:spPr bwMode="auto">
          <a:xfrm>
            <a:off x="797922" y="6043271"/>
            <a:ext cx="106013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dirty="0">
                <a:latin typeface="+mn-lt"/>
                <a:ea typeface="MS Mincho" panose="02020609040205080304" pitchFamily="49" charset="-128"/>
                <a:cs typeface="Times New Roman" panose="02020603050405020304" pitchFamily="18" charset="0"/>
              </a:rPr>
              <a:t>Fit to Concept (1 - 7) | Attribute Evaluations (1 - 7) | Likeability (%) | Personal Preferences (1 - 7) | Memorability (%)</a:t>
            </a:r>
          </a:p>
        </p:txBody>
      </p:sp>
      <p:graphicFrame>
        <p:nvGraphicFramePr>
          <p:cNvPr id="2" name="Table 1">
            <a:extLst>
              <a:ext uri="{FF2B5EF4-FFF2-40B4-BE49-F238E27FC236}">
                <a16:creationId xmlns:a16="http://schemas.microsoft.com/office/drawing/2014/main" id="{D93FCD37-5D61-2A79-BB1B-8339738546C4}"/>
              </a:ext>
            </a:extLst>
          </p:cNvPr>
          <p:cNvGraphicFramePr>
            <a:graphicFrameLocks noGrp="1"/>
          </p:cNvGraphicFramePr>
          <p:nvPr>
            <p:extLst>
              <p:ext uri="{D42A27DB-BD31-4B8C-83A1-F6EECF244321}">
                <p14:modId xmlns:p14="http://schemas.microsoft.com/office/powerpoint/2010/main" val="1528671356"/>
              </p:ext>
            </p:extLst>
          </p:nvPr>
        </p:nvGraphicFramePr>
        <p:xfrm>
          <a:off x="192022" y="757966"/>
          <a:ext cx="11827257" cy="6045783"/>
        </p:xfrm>
        <a:graphic>
          <a:graphicData uri="http://schemas.openxmlformats.org/drawingml/2006/table">
            <a:tbl>
              <a:tblPr/>
              <a:tblGrid>
                <a:gridCol w="1580285">
                  <a:extLst>
                    <a:ext uri="{9D8B030D-6E8A-4147-A177-3AD203B41FA5}">
                      <a16:colId xmlns:a16="http://schemas.microsoft.com/office/drawing/2014/main" val="1195084840"/>
                    </a:ext>
                  </a:extLst>
                </a:gridCol>
                <a:gridCol w="1642502">
                  <a:extLst>
                    <a:ext uri="{9D8B030D-6E8A-4147-A177-3AD203B41FA5}">
                      <a16:colId xmlns:a16="http://schemas.microsoft.com/office/drawing/2014/main" val="3631405147"/>
                    </a:ext>
                  </a:extLst>
                </a:gridCol>
                <a:gridCol w="1110555">
                  <a:extLst>
                    <a:ext uri="{9D8B030D-6E8A-4147-A177-3AD203B41FA5}">
                      <a16:colId xmlns:a16="http://schemas.microsoft.com/office/drawing/2014/main" val="1264934010"/>
                    </a:ext>
                  </a:extLst>
                </a:gridCol>
                <a:gridCol w="1206992">
                  <a:extLst>
                    <a:ext uri="{9D8B030D-6E8A-4147-A177-3AD203B41FA5}">
                      <a16:colId xmlns:a16="http://schemas.microsoft.com/office/drawing/2014/main" val="413152"/>
                    </a:ext>
                  </a:extLst>
                </a:gridCol>
                <a:gridCol w="1110555">
                  <a:extLst>
                    <a:ext uri="{9D8B030D-6E8A-4147-A177-3AD203B41FA5}">
                      <a16:colId xmlns:a16="http://schemas.microsoft.com/office/drawing/2014/main" val="1108978784"/>
                    </a:ext>
                  </a:extLst>
                </a:gridCol>
                <a:gridCol w="1110555">
                  <a:extLst>
                    <a:ext uri="{9D8B030D-6E8A-4147-A177-3AD203B41FA5}">
                      <a16:colId xmlns:a16="http://schemas.microsoft.com/office/drawing/2014/main" val="1413019049"/>
                    </a:ext>
                  </a:extLst>
                </a:gridCol>
                <a:gridCol w="1110555">
                  <a:extLst>
                    <a:ext uri="{9D8B030D-6E8A-4147-A177-3AD203B41FA5}">
                      <a16:colId xmlns:a16="http://schemas.microsoft.com/office/drawing/2014/main" val="2856461193"/>
                    </a:ext>
                  </a:extLst>
                </a:gridCol>
                <a:gridCol w="1110555">
                  <a:extLst>
                    <a:ext uri="{9D8B030D-6E8A-4147-A177-3AD203B41FA5}">
                      <a16:colId xmlns:a16="http://schemas.microsoft.com/office/drawing/2014/main" val="74087948"/>
                    </a:ext>
                  </a:extLst>
                </a:gridCol>
                <a:gridCol w="1110555">
                  <a:extLst>
                    <a:ext uri="{9D8B030D-6E8A-4147-A177-3AD203B41FA5}">
                      <a16:colId xmlns:a16="http://schemas.microsoft.com/office/drawing/2014/main" val="3141288975"/>
                    </a:ext>
                  </a:extLst>
                </a:gridCol>
                <a:gridCol w="734148">
                  <a:extLst>
                    <a:ext uri="{9D8B030D-6E8A-4147-A177-3AD203B41FA5}">
                      <a16:colId xmlns:a16="http://schemas.microsoft.com/office/drawing/2014/main" val="2529896232"/>
                    </a:ext>
                  </a:extLst>
                </a:gridCol>
              </a:tblGrid>
              <a:tr h="374823">
                <a:tc>
                  <a:txBody>
                    <a:bodyPr/>
                    <a:lstStyle/>
                    <a:p>
                      <a:pPr algn="ctr" rtl="0" fontAlgn="b"/>
                      <a:r>
                        <a:rPr lang="en-US" sz="1200" b="1" i="0" u="none" strike="noStrike" dirty="0">
                          <a:solidFill>
                            <a:srgbClr val="FFFFFF"/>
                          </a:solidFill>
                          <a:effectLst/>
                          <a:latin typeface="+mn-lt"/>
                        </a:rPr>
                        <a:t>Names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Page01</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Page02</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Page03</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Page04</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Page05</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Page06</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Page07</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Page08</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Index</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82664539"/>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716076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0141802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808670045"/>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0960225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993562106"/>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62188341"/>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7859224"/>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52640612"/>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8314740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1598739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Conclusions</a:t>
            </a:r>
            <a:endParaRPr lang="en-US" b="0" dirty="0"/>
          </a:p>
        </p:txBody>
      </p:sp>
      <p:sp>
        <p:nvSpPr>
          <p:cNvPr id="5" name="Rectangle 1230">
            <a:extLst>
              <a:ext uri="{FF2B5EF4-FFF2-40B4-BE49-F238E27FC236}">
                <a16:creationId xmlns:a16="http://schemas.microsoft.com/office/drawing/2014/main" id="{D1B3A02D-3960-6107-315F-CC8D29941D52}"/>
              </a:ext>
            </a:extLst>
          </p:cNvPr>
          <p:cNvSpPr>
            <a:spLocks noChangeArrowheads="1"/>
          </p:cNvSpPr>
          <p:nvPr/>
        </p:nvSpPr>
        <p:spPr bwMode="auto">
          <a:xfrm>
            <a:off x="229484" y="749179"/>
            <a:ext cx="5866516" cy="267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600" b="1" dirty="0">
                <a:solidFill>
                  <a:schemeClr val="tx1"/>
                </a:solidFill>
                <a:latin typeface="+mn-lt"/>
              </a:rPr>
              <a:t>BI-Brandex</a:t>
            </a:r>
            <a:r>
              <a:rPr lang="en-US" altLang="en-US" sz="1600" b="1" baseline="30000" dirty="0">
                <a:solidFill>
                  <a:schemeClr val="tx1"/>
                </a:solidFill>
                <a:latin typeface="+mn-lt"/>
              </a:rPr>
              <a:t>®</a:t>
            </a:r>
            <a:r>
              <a:rPr lang="en-US" altLang="en-US" sz="1600" b="1" dirty="0">
                <a:solidFill>
                  <a:schemeClr val="tx1"/>
                </a:solidFill>
                <a:latin typeface="+mn-lt"/>
              </a:rPr>
              <a:t> Review Index Summary</a:t>
            </a:r>
          </a:p>
          <a:p>
            <a:pPr eaLnBrk="1" hangingPunct="1">
              <a:spcBef>
                <a:spcPct val="0"/>
              </a:spcBef>
              <a:buClrTx/>
              <a:buNone/>
            </a:pPr>
            <a:endParaRPr lang="en-US" altLang="en-US" sz="1600" dirty="0">
              <a:solidFill>
                <a:schemeClr val="tx1"/>
              </a:solidFill>
              <a:latin typeface="+mn-lt"/>
            </a:endParaRPr>
          </a:p>
          <a:p>
            <a:pPr eaLnBrk="1" hangingPunct="1">
              <a:spcBef>
                <a:spcPct val="0"/>
              </a:spcBef>
              <a:buClrTx/>
              <a:buNone/>
            </a:pPr>
            <a:r>
              <a:rPr lang="en-US" altLang="en-US" sz="1600" dirty="0">
                <a:solidFill>
                  <a:schemeClr val="tx1"/>
                </a:solidFill>
                <a:latin typeface="+mn-lt"/>
              </a:rPr>
              <a:t>The BI-Brandex</a:t>
            </a:r>
            <a:r>
              <a:rPr lang="en-US" altLang="en-US" sz="1600" baseline="30000" dirty="0">
                <a:solidFill>
                  <a:schemeClr val="tx1"/>
                </a:solidFill>
                <a:latin typeface="+mn-lt"/>
              </a:rPr>
              <a:t>®</a:t>
            </a:r>
            <a:r>
              <a:rPr lang="en-US" altLang="en-US" sz="1600" dirty="0">
                <a:solidFill>
                  <a:schemeClr val="tx1"/>
                </a:solidFill>
                <a:latin typeface="+mn-lt"/>
              </a:rPr>
              <a:t> Review Index Summary graphically represents the comprehensive analysis of all marketing measurements.</a:t>
            </a:r>
          </a:p>
          <a:p>
            <a:pPr eaLnBrk="1" hangingPunct="1">
              <a:spcBef>
                <a:spcPct val="0"/>
              </a:spcBef>
              <a:buClrTx/>
              <a:buNone/>
            </a:pPr>
            <a:endParaRPr lang="en-US" altLang="en-US" sz="1600" dirty="0">
              <a:solidFill>
                <a:schemeClr val="tx1"/>
              </a:solidFill>
              <a:latin typeface="+mn-lt"/>
            </a:endParaRPr>
          </a:p>
          <a:p>
            <a:pPr>
              <a:spcBef>
                <a:spcPct val="0"/>
              </a:spcBef>
              <a:buClrTx/>
              <a:buNone/>
            </a:pPr>
            <a:r>
              <a:rPr lang="en-US" altLang="en-US" sz="1600" b="1" dirty="0">
                <a:solidFill>
                  <a:schemeClr val="tx1"/>
                </a:solidFill>
                <a:latin typeface="+mn-lt"/>
              </a:rPr>
              <a:t>Index and Weighting</a:t>
            </a:r>
          </a:p>
          <a:p>
            <a:pPr>
              <a:spcBef>
                <a:spcPct val="0"/>
              </a:spcBef>
              <a:buClrTx/>
              <a:buNone/>
            </a:pPr>
            <a:endParaRPr lang="en-US" altLang="en-US" sz="1600" dirty="0">
              <a:solidFill>
                <a:schemeClr val="tx1"/>
              </a:solidFill>
              <a:latin typeface="+mn-lt"/>
            </a:endParaRPr>
          </a:p>
          <a:p>
            <a:pPr>
              <a:spcBef>
                <a:spcPct val="0"/>
              </a:spcBef>
              <a:buClrTx/>
              <a:buNone/>
            </a:pPr>
            <a:r>
              <a:rPr lang="en-US" altLang="en-US" sz="1600" dirty="0">
                <a:solidFill>
                  <a:schemeClr val="tx1"/>
                </a:solidFill>
                <a:latin typeface="+mn-lt"/>
              </a:rPr>
              <a:t>The Brandex</a:t>
            </a:r>
            <a:r>
              <a:rPr lang="en-US" altLang="en-US" sz="1600" baseline="30000" dirty="0">
                <a:solidFill>
                  <a:schemeClr val="tx1"/>
                </a:solidFill>
                <a:latin typeface="+mn-lt"/>
              </a:rPr>
              <a:t>®</a:t>
            </a:r>
            <a:r>
              <a:rPr lang="en-US" altLang="en-US" sz="1600" dirty="0">
                <a:solidFill>
                  <a:schemeClr val="tx1"/>
                </a:solidFill>
                <a:latin typeface="+mn-lt"/>
              </a:rPr>
              <a:t> composite scores are indexed from 100 and sorted from highest to lowest.</a:t>
            </a:r>
          </a:p>
        </p:txBody>
      </p:sp>
      <p:graphicFrame>
        <p:nvGraphicFramePr>
          <p:cNvPr id="3" name="Diagram 2">
            <a:extLst>
              <a:ext uri="{FF2B5EF4-FFF2-40B4-BE49-F238E27FC236}">
                <a16:creationId xmlns:a16="http://schemas.microsoft.com/office/drawing/2014/main" id="{432DBE6D-1E16-64B4-B958-9A0D3CC220B0}"/>
              </a:ext>
            </a:extLst>
          </p:cNvPr>
          <p:cNvGraphicFramePr/>
          <p:nvPr>
            <p:extLst>
              <p:ext uri="{D42A27DB-BD31-4B8C-83A1-F6EECF244321}">
                <p14:modId xmlns:p14="http://schemas.microsoft.com/office/powerpoint/2010/main" val="1856215619"/>
              </p:ext>
            </p:extLst>
          </p:nvPr>
        </p:nvGraphicFramePr>
        <p:xfrm>
          <a:off x="5172751" y="441916"/>
          <a:ext cx="7912376" cy="5755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646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88D0F6-ECEA-0D36-AE9F-275E3AB495E4}"/>
              </a:ext>
            </a:extLst>
          </p:cNvPr>
          <p:cNvGrpSpPr/>
          <p:nvPr/>
        </p:nvGrpSpPr>
        <p:grpSpPr>
          <a:xfrm>
            <a:off x="10133262" y="976510"/>
            <a:ext cx="1302018" cy="4862870"/>
            <a:chOff x="7383468" y="962933"/>
            <a:chExt cx="1065213" cy="4862870"/>
          </a:xfrm>
        </p:grpSpPr>
        <p:sp>
          <p:nvSpPr>
            <p:cNvPr id="6" name="TextBox 10">
              <a:extLst>
                <a:ext uri="{FF2B5EF4-FFF2-40B4-BE49-F238E27FC236}">
                  <a16:creationId xmlns:a16="http://schemas.microsoft.com/office/drawing/2014/main" id="{542B20CC-86CF-34E1-7C0C-D1C2F8FCE888}"/>
                </a:ext>
              </a:extLst>
            </p:cNvPr>
            <p:cNvSpPr txBox="1">
              <a:spLocks noChangeArrowheads="1"/>
            </p:cNvSpPr>
            <p:nvPr/>
          </p:nvSpPr>
          <p:spPr bwMode="auto">
            <a:xfrm>
              <a:off x="7383468" y="962933"/>
              <a:ext cx="1065213"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FontTx/>
                <a:buNone/>
              </a:pPr>
              <a:r>
                <a:rPr lang="en-US" altLang="en-US" sz="1200" b="1" dirty="0">
                  <a:solidFill>
                    <a:schemeClr val="tx1"/>
                  </a:solidFill>
                  <a:latin typeface="+mn-lt"/>
                </a:rPr>
                <a:t>Higher </a:t>
              </a: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Marketing</a:t>
              </a:r>
            </a:p>
            <a:p>
              <a:pPr algn="ctr" eaLnBrk="1" hangingPunct="1">
                <a:spcBef>
                  <a:spcPct val="0"/>
                </a:spcBef>
                <a:buClrTx/>
                <a:buFontTx/>
                <a:buNone/>
              </a:pPr>
              <a:r>
                <a:rPr lang="en-US" altLang="en-US" sz="1200" b="1" dirty="0">
                  <a:solidFill>
                    <a:schemeClr val="tx1"/>
                  </a:solidFill>
                  <a:latin typeface="+mn-lt"/>
                </a:rPr>
                <a:t> Performance</a:t>
              </a: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Lower </a:t>
              </a:r>
            </a:p>
          </p:txBody>
        </p:sp>
        <p:cxnSp>
          <p:nvCxnSpPr>
            <p:cNvPr id="7" name="Straight Arrow Connector 15">
              <a:extLst>
                <a:ext uri="{FF2B5EF4-FFF2-40B4-BE49-F238E27FC236}">
                  <a16:creationId xmlns:a16="http://schemas.microsoft.com/office/drawing/2014/main" id="{8309372C-DC49-FBCB-B218-956B114CB57C}"/>
                </a:ext>
              </a:extLst>
            </p:cNvPr>
            <p:cNvCxnSpPr>
              <a:cxnSpLocks noChangeShapeType="1"/>
            </p:cNvCxnSpPr>
            <p:nvPr/>
          </p:nvCxnSpPr>
          <p:spPr bwMode="auto">
            <a:xfrm flipV="1">
              <a:off x="7911068" y="1217925"/>
              <a:ext cx="2" cy="149410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Line 157">
              <a:extLst>
                <a:ext uri="{FF2B5EF4-FFF2-40B4-BE49-F238E27FC236}">
                  <a16:creationId xmlns:a16="http://schemas.microsoft.com/office/drawing/2014/main" id="{4237E8A1-01AB-FFDA-2A51-C7BC0159F37F}"/>
                </a:ext>
              </a:extLst>
            </p:cNvPr>
            <p:cNvSpPr>
              <a:spLocks noChangeShapeType="1"/>
            </p:cNvSpPr>
            <p:nvPr/>
          </p:nvSpPr>
          <p:spPr bwMode="auto">
            <a:xfrm>
              <a:off x="7918085" y="3182916"/>
              <a:ext cx="0" cy="204979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dirty="0"/>
            </a:p>
          </p:txBody>
        </p:sp>
      </p:grpSp>
      <p:sp>
        <p:nvSpPr>
          <p:cNvPr id="14" name="Title 2">
            <a:extLst>
              <a:ext uri="{FF2B5EF4-FFF2-40B4-BE49-F238E27FC236}">
                <a16:creationId xmlns:a16="http://schemas.microsoft.com/office/drawing/2014/main" id="{9E968EB3-82C6-D8E7-E279-98A4FF1AE120}"/>
              </a:ext>
            </a:extLst>
          </p:cNvPr>
          <p:cNvSpPr>
            <a:spLocks noGrp="1"/>
          </p:cNvSpPr>
          <p:nvPr>
            <p:ph type="title"/>
          </p:nvPr>
        </p:nvSpPr>
        <p:spPr>
          <a:xfrm>
            <a:off x="184288" y="0"/>
            <a:ext cx="11725137" cy="441916"/>
          </a:xfrm>
        </p:spPr>
        <p:txBody>
          <a:bodyPr/>
          <a:lstStyle/>
          <a:p>
            <a:r>
              <a:rPr lang="en-US" dirty="0"/>
              <a:t>Conclusions - </a:t>
            </a:r>
            <a:r>
              <a:rPr lang="en-US" dirty="0">
                <a:solidFill>
                  <a:schemeClr val="tx1"/>
                </a:solidFill>
              </a:rPr>
              <a:t>BI-Brandex</a:t>
            </a:r>
            <a:r>
              <a:rPr lang="en-US" baseline="30000" dirty="0">
                <a:solidFill>
                  <a:schemeClr val="tx1"/>
                </a:solidFill>
              </a:rPr>
              <a:t>®</a:t>
            </a:r>
            <a:r>
              <a:rPr lang="en-US" dirty="0">
                <a:solidFill>
                  <a:schemeClr val="tx1"/>
                </a:solidFill>
              </a:rPr>
              <a:t> Strategic/Marketing Summary (</a:t>
            </a:r>
            <a:r>
              <a:rPr lang="en-US" dirty="0">
                <a:solidFill>
                  <a:srgbClr val="FF0000"/>
                </a:solidFill>
              </a:rPr>
              <a:t>Overall</a:t>
            </a:r>
            <a:r>
              <a:rPr lang="en-US" dirty="0">
                <a:solidFill>
                  <a:schemeClr val="tx1"/>
                </a:solidFill>
              </a:rPr>
              <a:t>)</a:t>
            </a:r>
          </a:p>
        </p:txBody>
      </p:sp>
      <p:grpSp>
        <p:nvGrpSpPr>
          <p:cNvPr id="22" name="Group 21">
            <a:extLst>
              <a:ext uri="{FF2B5EF4-FFF2-40B4-BE49-F238E27FC236}">
                <a16:creationId xmlns:a16="http://schemas.microsoft.com/office/drawing/2014/main" id="{3634ADC0-DD3C-8CBA-27FF-294E0974B593}"/>
              </a:ext>
            </a:extLst>
          </p:cNvPr>
          <p:cNvGrpSpPr/>
          <p:nvPr/>
        </p:nvGrpSpPr>
        <p:grpSpPr>
          <a:xfrm>
            <a:off x="829088" y="5869550"/>
            <a:ext cx="10668487" cy="465597"/>
            <a:chOff x="829088" y="5869550"/>
            <a:chExt cx="10668487" cy="465597"/>
          </a:xfrm>
        </p:grpSpPr>
        <p:sp>
          <p:nvSpPr>
            <p:cNvPr id="9" name="Rectangle 71">
              <a:extLst>
                <a:ext uri="{FF2B5EF4-FFF2-40B4-BE49-F238E27FC236}">
                  <a16:creationId xmlns:a16="http://schemas.microsoft.com/office/drawing/2014/main" id="{EF169FA5-EBE3-5E5C-29CF-417A4A9FC693}"/>
                </a:ext>
              </a:extLst>
            </p:cNvPr>
            <p:cNvSpPr>
              <a:spLocks noChangeArrowheads="1"/>
            </p:cNvSpPr>
            <p:nvPr/>
          </p:nvSpPr>
          <p:spPr bwMode="auto">
            <a:xfrm>
              <a:off x="1094426" y="5869550"/>
              <a:ext cx="17120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Fit to Concept - 25% </a:t>
              </a:r>
            </a:p>
          </p:txBody>
        </p:sp>
        <p:sp>
          <p:nvSpPr>
            <p:cNvPr id="10" name="Rectangle 76">
              <a:extLst>
                <a:ext uri="{FF2B5EF4-FFF2-40B4-BE49-F238E27FC236}">
                  <a16:creationId xmlns:a16="http://schemas.microsoft.com/office/drawing/2014/main" id="{DCA589C1-B38D-8588-BDB9-431A1B6EF77F}"/>
                </a:ext>
              </a:extLst>
            </p:cNvPr>
            <p:cNvSpPr>
              <a:spLocks noChangeArrowheads="1"/>
            </p:cNvSpPr>
            <p:nvPr/>
          </p:nvSpPr>
          <p:spPr bwMode="auto">
            <a:xfrm>
              <a:off x="1084134" y="6119703"/>
              <a:ext cx="32140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Attribute Evaluation (Aggregate) - 25% </a:t>
              </a:r>
            </a:p>
          </p:txBody>
        </p:sp>
        <p:sp>
          <p:nvSpPr>
            <p:cNvPr id="11" name="Rectangle 81">
              <a:extLst>
                <a:ext uri="{FF2B5EF4-FFF2-40B4-BE49-F238E27FC236}">
                  <a16:creationId xmlns:a16="http://schemas.microsoft.com/office/drawing/2014/main" id="{5B29CFFA-547F-441A-8868-09F7C8F3883C}"/>
                </a:ext>
              </a:extLst>
            </p:cNvPr>
            <p:cNvSpPr>
              <a:spLocks noChangeArrowheads="1"/>
            </p:cNvSpPr>
            <p:nvPr/>
          </p:nvSpPr>
          <p:spPr bwMode="auto">
            <a:xfrm>
              <a:off x="9939456" y="5880090"/>
              <a:ext cx="155811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Memorability - 5% </a:t>
              </a:r>
            </a:p>
          </p:txBody>
        </p:sp>
        <p:sp>
          <p:nvSpPr>
            <p:cNvPr id="12" name="Rectangle 86">
              <a:extLst>
                <a:ext uri="{FF2B5EF4-FFF2-40B4-BE49-F238E27FC236}">
                  <a16:creationId xmlns:a16="http://schemas.microsoft.com/office/drawing/2014/main" id="{1BA69582-B43B-E55F-38EC-C1BA84082F6A}"/>
                </a:ext>
              </a:extLst>
            </p:cNvPr>
            <p:cNvSpPr>
              <a:spLocks noChangeArrowheads="1"/>
            </p:cNvSpPr>
            <p:nvPr/>
          </p:nvSpPr>
          <p:spPr bwMode="auto">
            <a:xfrm>
              <a:off x="4929306" y="6119703"/>
              <a:ext cx="22729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Personal Preferences - 15%</a:t>
              </a:r>
            </a:p>
          </p:txBody>
        </p:sp>
        <p:sp>
          <p:nvSpPr>
            <p:cNvPr id="16" name="Oval 15">
              <a:extLst>
                <a:ext uri="{FF2B5EF4-FFF2-40B4-BE49-F238E27FC236}">
                  <a16:creationId xmlns:a16="http://schemas.microsoft.com/office/drawing/2014/main" id="{43DE3B11-87CA-684B-90C7-F09A73C43B1C}"/>
                </a:ext>
              </a:extLst>
            </p:cNvPr>
            <p:cNvSpPr/>
            <p:nvPr/>
          </p:nvSpPr>
          <p:spPr>
            <a:xfrm>
              <a:off x="4639728" y="6141361"/>
              <a:ext cx="175248" cy="166629"/>
            </a:xfrm>
            <a:prstGeom prst="ellipse">
              <a:avLst/>
            </a:prstGeom>
            <a:solidFill>
              <a:srgbClr val="10CF9B"/>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CDBA7A-237E-A3ED-D364-5971B1889B87}"/>
                </a:ext>
              </a:extLst>
            </p:cNvPr>
            <p:cNvSpPr/>
            <p:nvPr/>
          </p:nvSpPr>
          <p:spPr>
            <a:xfrm>
              <a:off x="829088" y="6141361"/>
              <a:ext cx="175248" cy="166629"/>
            </a:xfrm>
            <a:prstGeom prst="ellipse">
              <a:avLst/>
            </a:prstGeom>
            <a:solidFill>
              <a:srgbClr val="009D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C19B75D-EE26-0A34-0313-FE50654E56FC}"/>
                </a:ext>
              </a:extLst>
            </p:cNvPr>
            <p:cNvSpPr/>
            <p:nvPr/>
          </p:nvSpPr>
          <p:spPr>
            <a:xfrm>
              <a:off x="829088" y="5900770"/>
              <a:ext cx="175248" cy="166629"/>
            </a:xfrm>
            <a:prstGeom prst="ellipse">
              <a:avLst/>
            </a:prstGeom>
            <a:solidFill>
              <a:srgbClr val="1D3C7C"/>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63DA15C-3CBA-1BBA-880E-18C193B84EBB}"/>
                </a:ext>
              </a:extLst>
            </p:cNvPr>
            <p:cNvSpPr/>
            <p:nvPr/>
          </p:nvSpPr>
          <p:spPr>
            <a:xfrm>
              <a:off x="9641000" y="5900770"/>
              <a:ext cx="175248" cy="166629"/>
            </a:xfrm>
            <a:prstGeom prst="ellipse">
              <a:avLst/>
            </a:prstGeom>
            <a:solidFill>
              <a:srgbClr val="C8E8BE"/>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81">
              <a:extLst>
                <a:ext uri="{FF2B5EF4-FFF2-40B4-BE49-F238E27FC236}">
                  <a16:creationId xmlns:a16="http://schemas.microsoft.com/office/drawing/2014/main" id="{99148D27-580E-D5AB-19D4-EF4DA81E1D3A}"/>
                </a:ext>
              </a:extLst>
            </p:cNvPr>
            <p:cNvSpPr>
              <a:spLocks noChangeArrowheads="1"/>
            </p:cNvSpPr>
            <p:nvPr/>
          </p:nvSpPr>
          <p:spPr bwMode="auto">
            <a:xfrm>
              <a:off x="4929306" y="5880090"/>
              <a:ext cx="20646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Likeability (Like %) - 15% </a:t>
              </a:r>
            </a:p>
          </p:txBody>
        </p:sp>
        <p:sp>
          <p:nvSpPr>
            <p:cNvPr id="3" name="Oval 2">
              <a:extLst>
                <a:ext uri="{FF2B5EF4-FFF2-40B4-BE49-F238E27FC236}">
                  <a16:creationId xmlns:a16="http://schemas.microsoft.com/office/drawing/2014/main" id="{69042776-5491-B357-794D-7B11E4B14A9A}"/>
                </a:ext>
              </a:extLst>
            </p:cNvPr>
            <p:cNvSpPr/>
            <p:nvPr/>
          </p:nvSpPr>
          <p:spPr>
            <a:xfrm>
              <a:off x="4630850" y="5900770"/>
              <a:ext cx="175248" cy="166629"/>
            </a:xfrm>
            <a:prstGeom prst="ellipse">
              <a:avLst/>
            </a:prstGeom>
            <a:solidFill>
              <a:srgbClr val="0BD0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86">
              <a:extLst>
                <a:ext uri="{FF2B5EF4-FFF2-40B4-BE49-F238E27FC236}">
                  <a16:creationId xmlns:a16="http://schemas.microsoft.com/office/drawing/2014/main" id="{C928E834-568A-BF1A-CFDE-E6C00912F080}"/>
                </a:ext>
              </a:extLst>
            </p:cNvPr>
            <p:cNvSpPr>
              <a:spLocks noChangeArrowheads="1"/>
            </p:cNvSpPr>
            <p:nvPr/>
          </p:nvSpPr>
          <p:spPr bwMode="auto">
            <a:xfrm>
              <a:off x="7882056" y="6119703"/>
              <a:ext cx="22729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Initial Recall- 5%</a:t>
              </a:r>
            </a:p>
          </p:txBody>
        </p:sp>
        <p:sp>
          <p:nvSpPr>
            <p:cNvPr id="13" name="Oval 12">
              <a:extLst>
                <a:ext uri="{FF2B5EF4-FFF2-40B4-BE49-F238E27FC236}">
                  <a16:creationId xmlns:a16="http://schemas.microsoft.com/office/drawing/2014/main" id="{E5E58D82-F185-4714-AE0F-7323C9307F58}"/>
                </a:ext>
              </a:extLst>
            </p:cNvPr>
            <p:cNvSpPr/>
            <p:nvPr/>
          </p:nvSpPr>
          <p:spPr>
            <a:xfrm>
              <a:off x="7592478" y="6141361"/>
              <a:ext cx="175248" cy="166629"/>
            </a:xfrm>
            <a:prstGeom prst="ellipse">
              <a:avLst/>
            </a:prstGeom>
            <a:solidFill>
              <a:srgbClr val="CFDE9E"/>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81">
              <a:extLst>
                <a:ext uri="{FF2B5EF4-FFF2-40B4-BE49-F238E27FC236}">
                  <a16:creationId xmlns:a16="http://schemas.microsoft.com/office/drawing/2014/main" id="{DF447803-D01E-7849-729F-660D2490B6FE}"/>
                </a:ext>
              </a:extLst>
            </p:cNvPr>
            <p:cNvSpPr>
              <a:spLocks noChangeArrowheads="1"/>
            </p:cNvSpPr>
            <p:nvPr/>
          </p:nvSpPr>
          <p:spPr bwMode="auto">
            <a:xfrm>
              <a:off x="7882056" y="5880090"/>
              <a:ext cx="14459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Innovation - 10% </a:t>
              </a:r>
            </a:p>
          </p:txBody>
        </p:sp>
        <p:sp>
          <p:nvSpPr>
            <p:cNvPr id="20" name="Oval 19">
              <a:extLst>
                <a:ext uri="{FF2B5EF4-FFF2-40B4-BE49-F238E27FC236}">
                  <a16:creationId xmlns:a16="http://schemas.microsoft.com/office/drawing/2014/main" id="{DE704CD5-9455-3E17-1217-55F652C5B449}"/>
                </a:ext>
              </a:extLst>
            </p:cNvPr>
            <p:cNvSpPr/>
            <p:nvPr/>
          </p:nvSpPr>
          <p:spPr>
            <a:xfrm>
              <a:off x="7583600" y="5900770"/>
              <a:ext cx="175248" cy="166629"/>
            </a:xfrm>
            <a:prstGeom prst="ellipse">
              <a:avLst/>
            </a:prstGeom>
            <a:solidFill>
              <a:srgbClr val="7CCA62"/>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23" name="Chart 22">
            <a:extLst>
              <a:ext uri="{FF2B5EF4-FFF2-40B4-BE49-F238E27FC236}">
                <a16:creationId xmlns:a16="http://schemas.microsoft.com/office/drawing/2014/main" id="{66B5438F-48C0-111E-EAB6-4AA0567446A7}"/>
              </a:ext>
            </a:extLst>
          </p:cNvPr>
          <p:cNvGraphicFramePr/>
          <p:nvPr>
            <p:extLst>
              <p:ext uri="{D42A27DB-BD31-4B8C-83A1-F6EECF244321}">
                <p14:modId xmlns:p14="http://schemas.microsoft.com/office/powerpoint/2010/main" val="3170046925"/>
              </p:ext>
            </p:extLst>
          </p:nvPr>
        </p:nvGraphicFramePr>
        <p:xfrm>
          <a:off x="1722269" y="719666"/>
          <a:ext cx="7812350" cy="49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041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Conclusions - </a:t>
            </a:r>
            <a:r>
              <a:rPr lang="en-US" dirty="0">
                <a:solidFill>
                  <a:schemeClr val="tx1"/>
                </a:solidFill>
              </a:rPr>
              <a:t>BI-Brandex</a:t>
            </a:r>
            <a:r>
              <a:rPr lang="en-US" baseline="30000" dirty="0">
                <a:solidFill>
                  <a:schemeClr val="tx1"/>
                </a:solidFill>
              </a:rPr>
              <a:t>®</a:t>
            </a:r>
            <a:r>
              <a:rPr lang="en-US" sz="2000" dirty="0">
                <a:solidFill>
                  <a:schemeClr val="tx1"/>
                </a:solidFill>
              </a:rPr>
              <a:t> </a:t>
            </a:r>
            <a:r>
              <a:rPr lang="en-US" dirty="0">
                <a:solidFill>
                  <a:schemeClr val="tx1"/>
                </a:solidFill>
              </a:rPr>
              <a:t>Strategic/Marketing Summary </a:t>
            </a:r>
            <a:r>
              <a:rPr lang="en-US" sz="2000" dirty="0">
                <a:solidFill>
                  <a:schemeClr val="tx1"/>
                </a:solidFill>
              </a:rPr>
              <a:t>(</a:t>
            </a:r>
            <a:r>
              <a:rPr lang="en-US" sz="2000" dirty="0">
                <a:solidFill>
                  <a:srgbClr val="FF0000"/>
                </a:solidFill>
              </a:rPr>
              <a:t>Overall Cont.</a:t>
            </a:r>
            <a:r>
              <a:rPr lang="en-US" sz="2000" dirty="0">
                <a:solidFill>
                  <a:schemeClr val="tx1"/>
                </a:solidFill>
              </a:rPr>
              <a:t>)</a:t>
            </a:r>
            <a:endParaRPr lang="en-US" dirty="0">
              <a:solidFill>
                <a:schemeClr val="tx1"/>
              </a:solidFill>
            </a:endParaRPr>
          </a:p>
        </p:txBody>
      </p:sp>
      <p:sp>
        <p:nvSpPr>
          <p:cNvPr id="4" name="Rectangle 12">
            <a:extLst>
              <a:ext uri="{FF2B5EF4-FFF2-40B4-BE49-F238E27FC236}">
                <a16:creationId xmlns:a16="http://schemas.microsoft.com/office/drawing/2014/main" id="{D0232C1F-519F-8FFA-1AD5-AC5DDD65B42B}"/>
              </a:ext>
            </a:extLst>
          </p:cNvPr>
          <p:cNvSpPr>
            <a:spLocks noChangeArrowheads="1"/>
          </p:cNvSpPr>
          <p:nvPr/>
        </p:nvSpPr>
        <p:spPr bwMode="auto">
          <a:xfrm>
            <a:off x="190500" y="6071264"/>
            <a:ext cx="118109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dirty="0">
                <a:latin typeface="+mn-lt"/>
                <a:ea typeface="MS Mincho" panose="02020609040205080304" pitchFamily="49" charset="-128"/>
                <a:cs typeface="Times New Roman" panose="02020603050405020304" pitchFamily="18" charset="0"/>
              </a:rPr>
              <a:t>Fit to Concept (1 - 7) | Attribute Evaluations (1 - 7) | Likeability (%) | Personal Preferences (1 - 7) | Innovation (1 - 7) | Initial Recall (%) | Memorability (%)</a:t>
            </a:r>
          </a:p>
        </p:txBody>
      </p:sp>
      <p:graphicFrame>
        <p:nvGraphicFramePr>
          <p:cNvPr id="6" name="Table 5">
            <a:extLst>
              <a:ext uri="{FF2B5EF4-FFF2-40B4-BE49-F238E27FC236}">
                <a16:creationId xmlns:a16="http://schemas.microsoft.com/office/drawing/2014/main" id="{0A777525-3BAB-1B3C-897B-70BF21E0E9E8}"/>
              </a:ext>
            </a:extLst>
          </p:cNvPr>
          <p:cNvGraphicFramePr>
            <a:graphicFrameLocks noGrp="1"/>
          </p:cNvGraphicFramePr>
          <p:nvPr>
            <p:extLst>
              <p:ext uri="{D42A27DB-BD31-4B8C-83A1-F6EECF244321}">
                <p14:modId xmlns:p14="http://schemas.microsoft.com/office/powerpoint/2010/main" val="3509767353"/>
              </p:ext>
            </p:extLst>
          </p:nvPr>
        </p:nvGraphicFramePr>
        <p:xfrm>
          <a:off x="192022" y="757966"/>
          <a:ext cx="11827257" cy="6045783"/>
        </p:xfrm>
        <a:graphic>
          <a:graphicData uri="http://schemas.openxmlformats.org/drawingml/2006/table">
            <a:tbl>
              <a:tblPr/>
              <a:tblGrid>
                <a:gridCol w="1580285">
                  <a:extLst>
                    <a:ext uri="{9D8B030D-6E8A-4147-A177-3AD203B41FA5}">
                      <a16:colId xmlns:a16="http://schemas.microsoft.com/office/drawing/2014/main" val="1195084840"/>
                    </a:ext>
                  </a:extLst>
                </a:gridCol>
                <a:gridCol w="1642502">
                  <a:extLst>
                    <a:ext uri="{9D8B030D-6E8A-4147-A177-3AD203B41FA5}">
                      <a16:colId xmlns:a16="http://schemas.microsoft.com/office/drawing/2014/main" val="3631405147"/>
                    </a:ext>
                  </a:extLst>
                </a:gridCol>
                <a:gridCol w="1110555">
                  <a:extLst>
                    <a:ext uri="{9D8B030D-6E8A-4147-A177-3AD203B41FA5}">
                      <a16:colId xmlns:a16="http://schemas.microsoft.com/office/drawing/2014/main" val="1264934010"/>
                    </a:ext>
                  </a:extLst>
                </a:gridCol>
                <a:gridCol w="1206992">
                  <a:extLst>
                    <a:ext uri="{9D8B030D-6E8A-4147-A177-3AD203B41FA5}">
                      <a16:colId xmlns:a16="http://schemas.microsoft.com/office/drawing/2014/main" val="413152"/>
                    </a:ext>
                  </a:extLst>
                </a:gridCol>
                <a:gridCol w="1110555">
                  <a:extLst>
                    <a:ext uri="{9D8B030D-6E8A-4147-A177-3AD203B41FA5}">
                      <a16:colId xmlns:a16="http://schemas.microsoft.com/office/drawing/2014/main" val="1108978784"/>
                    </a:ext>
                  </a:extLst>
                </a:gridCol>
                <a:gridCol w="1110555">
                  <a:extLst>
                    <a:ext uri="{9D8B030D-6E8A-4147-A177-3AD203B41FA5}">
                      <a16:colId xmlns:a16="http://schemas.microsoft.com/office/drawing/2014/main" val="1413019049"/>
                    </a:ext>
                  </a:extLst>
                </a:gridCol>
                <a:gridCol w="1110555">
                  <a:extLst>
                    <a:ext uri="{9D8B030D-6E8A-4147-A177-3AD203B41FA5}">
                      <a16:colId xmlns:a16="http://schemas.microsoft.com/office/drawing/2014/main" val="2856461193"/>
                    </a:ext>
                  </a:extLst>
                </a:gridCol>
                <a:gridCol w="1110555">
                  <a:extLst>
                    <a:ext uri="{9D8B030D-6E8A-4147-A177-3AD203B41FA5}">
                      <a16:colId xmlns:a16="http://schemas.microsoft.com/office/drawing/2014/main" val="74087948"/>
                    </a:ext>
                  </a:extLst>
                </a:gridCol>
                <a:gridCol w="1110555">
                  <a:extLst>
                    <a:ext uri="{9D8B030D-6E8A-4147-A177-3AD203B41FA5}">
                      <a16:colId xmlns:a16="http://schemas.microsoft.com/office/drawing/2014/main" val="3141288975"/>
                    </a:ext>
                  </a:extLst>
                </a:gridCol>
                <a:gridCol w="734148">
                  <a:extLst>
                    <a:ext uri="{9D8B030D-6E8A-4147-A177-3AD203B41FA5}">
                      <a16:colId xmlns:a16="http://schemas.microsoft.com/office/drawing/2014/main" val="2529896232"/>
                    </a:ext>
                  </a:extLst>
                </a:gridCol>
              </a:tblGrid>
              <a:tr h="374823">
                <a:tc>
                  <a:txBody>
                    <a:bodyPr/>
                    <a:lstStyle/>
                    <a:p>
                      <a:pPr algn="ctr" rtl="0" fontAlgn="b"/>
                      <a:r>
                        <a:rPr lang="en-US" sz="1200" b="1" i="0" u="none" strike="noStrike" dirty="0">
                          <a:solidFill>
                            <a:srgbClr val="FFFFFF"/>
                          </a:solidFill>
                          <a:effectLst/>
                          <a:latin typeface="+mn-lt"/>
                        </a:rPr>
                        <a:t>Names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Page01</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Page02</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Page03</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Page04</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Page05</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Page06</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Page07</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Page08</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Index</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82664539"/>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716076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0141802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808670045"/>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0960225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993562106"/>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62188341"/>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7859224"/>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52640612"/>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8314740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179926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Conclusions - </a:t>
            </a:r>
            <a:r>
              <a:rPr lang="en-US" dirty="0">
                <a:solidFill>
                  <a:schemeClr val="tx1"/>
                </a:solidFill>
              </a:rPr>
              <a:t>Ranking by Region</a:t>
            </a:r>
          </a:p>
        </p:txBody>
      </p:sp>
      <p:graphicFrame>
        <p:nvGraphicFramePr>
          <p:cNvPr id="5" name="Table 4">
            <a:extLst>
              <a:ext uri="{FF2B5EF4-FFF2-40B4-BE49-F238E27FC236}">
                <a16:creationId xmlns:a16="http://schemas.microsoft.com/office/drawing/2014/main" id="{8C48208D-E0AD-07E7-F609-5BF5D8FB0C48}"/>
              </a:ext>
            </a:extLst>
          </p:cNvPr>
          <p:cNvGraphicFramePr>
            <a:graphicFrameLocks noGrp="1"/>
          </p:cNvGraphicFramePr>
          <p:nvPr>
            <p:extLst>
              <p:ext uri="{D42A27DB-BD31-4B8C-83A1-F6EECF244321}">
                <p14:modId xmlns:p14="http://schemas.microsoft.com/office/powerpoint/2010/main" val="752811203"/>
              </p:ext>
            </p:extLst>
          </p:nvPr>
        </p:nvGraphicFramePr>
        <p:xfrm>
          <a:off x="190500" y="757967"/>
          <a:ext cx="11810999" cy="5109437"/>
        </p:xfrm>
        <a:graphic>
          <a:graphicData uri="http://schemas.openxmlformats.org/drawingml/2006/table">
            <a:tbl>
              <a:tblPr/>
              <a:tblGrid>
                <a:gridCol w="1974977">
                  <a:extLst>
                    <a:ext uri="{9D8B030D-6E8A-4147-A177-3AD203B41FA5}">
                      <a16:colId xmlns:a16="http://schemas.microsoft.com/office/drawing/2014/main" val="1195084840"/>
                    </a:ext>
                  </a:extLst>
                </a:gridCol>
                <a:gridCol w="1387929">
                  <a:extLst>
                    <a:ext uri="{9D8B030D-6E8A-4147-A177-3AD203B41FA5}">
                      <a16:colId xmlns:a16="http://schemas.microsoft.com/office/drawing/2014/main" val="1264934010"/>
                    </a:ext>
                  </a:extLst>
                </a:gridCol>
                <a:gridCol w="1508448">
                  <a:extLst>
                    <a:ext uri="{9D8B030D-6E8A-4147-A177-3AD203B41FA5}">
                      <a16:colId xmlns:a16="http://schemas.microsoft.com/office/drawing/2014/main" val="413152"/>
                    </a:ext>
                  </a:extLst>
                </a:gridCol>
                <a:gridCol w="1387929">
                  <a:extLst>
                    <a:ext uri="{9D8B030D-6E8A-4147-A177-3AD203B41FA5}">
                      <a16:colId xmlns:a16="http://schemas.microsoft.com/office/drawing/2014/main" val="1108978784"/>
                    </a:ext>
                  </a:extLst>
                </a:gridCol>
                <a:gridCol w="1387929">
                  <a:extLst>
                    <a:ext uri="{9D8B030D-6E8A-4147-A177-3AD203B41FA5}">
                      <a16:colId xmlns:a16="http://schemas.microsoft.com/office/drawing/2014/main" val="524928567"/>
                    </a:ext>
                  </a:extLst>
                </a:gridCol>
                <a:gridCol w="1387929">
                  <a:extLst>
                    <a:ext uri="{9D8B030D-6E8A-4147-A177-3AD203B41FA5}">
                      <a16:colId xmlns:a16="http://schemas.microsoft.com/office/drawing/2014/main" val="1238014512"/>
                    </a:ext>
                  </a:extLst>
                </a:gridCol>
                <a:gridCol w="1387929">
                  <a:extLst>
                    <a:ext uri="{9D8B030D-6E8A-4147-A177-3AD203B41FA5}">
                      <a16:colId xmlns:a16="http://schemas.microsoft.com/office/drawing/2014/main" val="1979312167"/>
                    </a:ext>
                  </a:extLst>
                </a:gridCol>
                <a:gridCol w="1387929">
                  <a:extLst>
                    <a:ext uri="{9D8B030D-6E8A-4147-A177-3AD203B41FA5}">
                      <a16:colId xmlns:a16="http://schemas.microsoft.com/office/drawing/2014/main" val="1413019049"/>
                    </a:ext>
                  </a:extLst>
                </a:gridCol>
              </a:tblGrid>
              <a:tr h="609452">
                <a:tc>
                  <a:txBody>
                    <a:bodyPr/>
                    <a:lstStyle/>
                    <a:p>
                      <a:pPr algn="ctr" rtl="0" fontAlgn="b"/>
                      <a:r>
                        <a:rPr lang="en-US" sz="1200" b="1" i="0" u="none" strike="noStrike" dirty="0">
                          <a:solidFill>
                            <a:srgbClr val="FFFFFF"/>
                          </a:solidFill>
                          <a:effectLst/>
                          <a:latin typeface="+mn-lt"/>
                        </a:rPr>
                        <a:t>Names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Overall</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Region 1</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Region 2</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Region 3</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Region 4</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Region 5</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Region 6</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214285">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293862575"/>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214285">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907446224"/>
                  </a:ext>
                </a:extLst>
              </a:tr>
              <a:tr h="214285">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bl>
          </a:graphicData>
        </a:graphic>
      </p:graphicFrame>
    </p:spTree>
    <p:extLst>
      <p:ext uri="{BB962C8B-B14F-4D97-AF65-F5344CB8AC3E}">
        <p14:creationId xmlns:p14="http://schemas.microsoft.com/office/powerpoint/2010/main" val="192173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 </a:t>
            </a:r>
            <a:r>
              <a:rPr lang="en-US" dirty="0">
                <a:solidFill>
                  <a:schemeClr val="tx1"/>
                </a:solidFill>
              </a:rPr>
              <a:t>Summary</a:t>
            </a: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grpSp>
        <p:nvGrpSpPr>
          <p:cNvPr id="6" name="Group 5">
            <a:extLst>
              <a:ext uri="{FF2B5EF4-FFF2-40B4-BE49-F238E27FC236}">
                <a16:creationId xmlns:a16="http://schemas.microsoft.com/office/drawing/2014/main" id="{1B5F1060-AA1F-F94F-60CC-D9E75C466542}"/>
              </a:ext>
            </a:extLst>
          </p:cNvPr>
          <p:cNvGrpSpPr/>
          <p:nvPr/>
        </p:nvGrpSpPr>
        <p:grpSpPr>
          <a:xfrm>
            <a:off x="1772271" y="882848"/>
            <a:ext cx="8667872" cy="616253"/>
            <a:chOff x="1418252" y="1394858"/>
            <a:chExt cx="9769151" cy="779175"/>
          </a:xfrm>
          <a:solidFill>
            <a:srgbClr val="CCFFCC"/>
          </a:solidFill>
        </p:grpSpPr>
        <p:sp>
          <p:nvSpPr>
            <p:cNvPr id="7" name="Rounded Rectangle 8">
              <a:extLst>
                <a:ext uri="{FF2B5EF4-FFF2-40B4-BE49-F238E27FC236}">
                  <a16:creationId xmlns:a16="http://schemas.microsoft.com/office/drawing/2014/main" id="{2F23F370-5FCF-03DC-C9EC-4314042C361E}"/>
                </a:ext>
              </a:extLst>
            </p:cNvPr>
            <p:cNvSpPr/>
            <p:nvPr/>
          </p:nvSpPr>
          <p:spPr>
            <a:xfrm>
              <a:off x="1418252" y="1394858"/>
              <a:ext cx="9769151" cy="779175"/>
            </a:xfrm>
            <a:prstGeom prst="roundRect">
              <a:avLst>
                <a:gd name="adj" fmla="val 9133"/>
              </a:avLst>
            </a:prstGeom>
            <a:grp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
              <a:extLst>
                <a:ext uri="{FF2B5EF4-FFF2-40B4-BE49-F238E27FC236}">
                  <a16:creationId xmlns:a16="http://schemas.microsoft.com/office/drawing/2014/main" id="{6530326C-A5A4-20D2-F96B-D1D9FD2AD2D2}"/>
                </a:ext>
              </a:extLst>
            </p:cNvPr>
            <p:cNvSpPr/>
            <p:nvPr/>
          </p:nvSpPr>
          <p:spPr>
            <a:xfrm>
              <a:off x="1492897" y="1480992"/>
              <a:ext cx="9619861" cy="606907"/>
            </a:xfrm>
            <a:prstGeom prst="roundRect">
              <a:avLst>
                <a:gd name="adj" fmla="val 99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endParaRPr lang="en-US" sz="1200" dirty="0">
                <a:solidFill>
                  <a:schemeClr val="tx1"/>
                </a:solidFill>
              </a:endParaRPr>
            </a:p>
          </p:txBody>
        </p:sp>
      </p:grpSp>
      <p:grpSp>
        <p:nvGrpSpPr>
          <p:cNvPr id="9" name="Group 8">
            <a:extLst>
              <a:ext uri="{FF2B5EF4-FFF2-40B4-BE49-F238E27FC236}">
                <a16:creationId xmlns:a16="http://schemas.microsoft.com/office/drawing/2014/main" id="{B6AD7A47-9D8C-41A5-6109-82BDA28C81B4}"/>
              </a:ext>
            </a:extLst>
          </p:cNvPr>
          <p:cNvGrpSpPr/>
          <p:nvPr/>
        </p:nvGrpSpPr>
        <p:grpSpPr>
          <a:xfrm>
            <a:off x="1772271" y="3892618"/>
            <a:ext cx="8667872" cy="616253"/>
            <a:chOff x="1418252" y="1394858"/>
            <a:chExt cx="9769151" cy="779175"/>
          </a:xfrm>
          <a:solidFill>
            <a:srgbClr val="FFCCFF"/>
          </a:solidFill>
        </p:grpSpPr>
        <p:sp>
          <p:nvSpPr>
            <p:cNvPr id="10" name="Rounded Rectangle 8">
              <a:extLst>
                <a:ext uri="{FF2B5EF4-FFF2-40B4-BE49-F238E27FC236}">
                  <a16:creationId xmlns:a16="http://schemas.microsoft.com/office/drawing/2014/main" id="{852FFFB5-7D00-5EFF-4317-FFB5E69D582E}"/>
                </a:ext>
              </a:extLst>
            </p:cNvPr>
            <p:cNvSpPr/>
            <p:nvPr/>
          </p:nvSpPr>
          <p:spPr>
            <a:xfrm>
              <a:off x="1418252" y="1394858"/>
              <a:ext cx="9769151" cy="779175"/>
            </a:xfrm>
            <a:prstGeom prst="roundRect">
              <a:avLst>
                <a:gd name="adj" fmla="val 9133"/>
              </a:avLst>
            </a:prstGeom>
            <a:grp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9">
              <a:extLst>
                <a:ext uri="{FF2B5EF4-FFF2-40B4-BE49-F238E27FC236}">
                  <a16:creationId xmlns:a16="http://schemas.microsoft.com/office/drawing/2014/main" id="{BA775706-13AC-069A-8168-34C1F49834BE}"/>
                </a:ext>
              </a:extLst>
            </p:cNvPr>
            <p:cNvSpPr/>
            <p:nvPr/>
          </p:nvSpPr>
          <p:spPr>
            <a:xfrm>
              <a:off x="1492897" y="1480992"/>
              <a:ext cx="9619861" cy="606907"/>
            </a:xfrm>
            <a:prstGeom prst="roundRect">
              <a:avLst>
                <a:gd name="adj" fmla="val 99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endParaRPr lang="en-US" sz="1200" dirty="0">
                <a:solidFill>
                  <a:schemeClr val="tx2"/>
                </a:solidFill>
              </a:endParaRPr>
            </a:p>
          </p:txBody>
        </p:sp>
      </p:grpSp>
      <p:grpSp>
        <p:nvGrpSpPr>
          <p:cNvPr id="12" name="Group 11">
            <a:extLst>
              <a:ext uri="{FF2B5EF4-FFF2-40B4-BE49-F238E27FC236}">
                <a16:creationId xmlns:a16="http://schemas.microsoft.com/office/drawing/2014/main" id="{1F328168-349E-6BBB-5FD3-A15B55BBD5B6}"/>
              </a:ext>
            </a:extLst>
          </p:cNvPr>
          <p:cNvGrpSpPr/>
          <p:nvPr/>
        </p:nvGrpSpPr>
        <p:grpSpPr>
          <a:xfrm>
            <a:off x="1772271" y="4878282"/>
            <a:ext cx="8667872" cy="616253"/>
            <a:chOff x="1418252" y="1394858"/>
            <a:chExt cx="9769151" cy="779175"/>
          </a:xfrm>
          <a:solidFill>
            <a:srgbClr val="FFCC99"/>
          </a:solidFill>
        </p:grpSpPr>
        <p:sp>
          <p:nvSpPr>
            <p:cNvPr id="13" name="Rounded Rectangle 8">
              <a:extLst>
                <a:ext uri="{FF2B5EF4-FFF2-40B4-BE49-F238E27FC236}">
                  <a16:creationId xmlns:a16="http://schemas.microsoft.com/office/drawing/2014/main" id="{1F3DFEE3-2A4C-2F17-3F05-AC5F35480C9B}"/>
                </a:ext>
              </a:extLst>
            </p:cNvPr>
            <p:cNvSpPr/>
            <p:nvPr/>
          </p:nvSpPr>
          <p:spPr>
            <a:xfrm>
              <a:off x="1418252" y="1394858"/>
              <a:ext cx="9769151" cy="779175"/>
            </a:xfrm>
            <a:prstGeom prst="roundRect">
              <a:avLst>
                <a:gd name="adj" fmla="val 9133"/>
              </a:avLst>
            </a:prstGeom>
            <a:grp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9">
              <a:extLst>
                <a:ext uri="{FF2B5EF4-FFF2-40B4-BE49-F238E27FC236}">
                  <a16:creationId xmlns:a16="http://schemas.microsoft.com/office/drawing/2014/main" id="{04F0F35F-D84B-301C-C174-5FE25E3DD488}"/>
                </a:ext>
              </a:extLst>
            </p:cNvPr>
            <p:cNvSpPr/>
            <p:nvPr/>
          </p:nvSpPr>
          <p:spPr>
            <a:xfrm>
              <a:off x="1492897" y="1480992"/>
              <a:ext cx="9619861" cy="606907"/>
            </a:xfrm>
            <a:prstGeom prst="roundRect">
              <a:avLst>
                <a:gd name="adj" fmla="val 99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endParaRPr lang="en-US" sz="1200" dirty="0">
                <a:solidFill>
                  <a:schemeClr val="tx2"/>
                </a:solidFill>
              </a:endParaRPr>
            </a:p>
          </p:txBody>
        </p:sp>
      </p:grpSp>
      <p:graphicFrame>
        <p:nvGraphicFramePr>
          <p:cNvPr id="15" name="Table 14">
            <a:extLst>
              <a:ext uri="{FF2B5EF4-FFF2-40B4-BE49-F238E27FC236}">
                <a16:creationId xmlns:a16="http://schemas.microsoft.com/office/drawing/2014/main" id="{B456D293-15C3-ABEE-2FE9-DE0D74CDB658}"/>
              </a:ext>
            </a:extLst>
          </p:cNvPr>
          <p:cNvGraphicFramePr>
            <a:graphicFrameLocks noGrp="1"/>
          </p:cNvGraphicFramePr>
          <p:nvPr>
            <p:extLst>
              <p:ext uri="{D42A27DB-BD31-4B8C-83A1-F6EECF244321}">
                <p14:modId xmlns:p14="http://schemas.microsoft.com/office/powerpoint/2010/main" val="212264198"/>
              </p:ext>
            </p:extLst>
          </p:nvPr>
        </p:nvGraphicFramePr>
        <p:xfrm>
          <a:off x="10537825" y="140366"/>
          <a:ext cx="1270000" cy="2101215"/>
        </p:xfrm>
        <a:graphic>
          <a:graphicData uri="http://schemas.openxmlformats.org/drawingml/2006/table">
            <a:tbl>
              <a:tblPr/>
              <a:tblGrid>
                <a:gridCol w="1270000">
                  <a:extLst>
                    <a:ext uri="{9D8B030D-6E8A-4147-A177-3AD203B41FA5}">
                      <a16:colId xmlns:a16="http://schemas.microsoft.com/office/drawing/2014/main" val="1048737255"/>
                    </a:ext>
                  </a:extLst>
                </a:gridCol>
              </a:tblGrid>
              <a:tr h="200025">
                <a:tc>
                  <a:txBody>
                    <a:bodyPr/>
                    <a:lstStyle/>
                    <a:p>
                      <a:pPr algn="ctr" fontAlgn="b"/>
                      <a:r>
                        <a:rPr lang="en-US" sz="1200" b="0" i="0" u="none" strike="noStrike" dirty="0">
                          <a:solidFill>
                            <a:srgbClr val="FFFFFF"/>
                          </a:solidFill>
                          <a:effectLst/>
                          <a:latin typeface="Calibri" panose="020F0502020204030204" pitchFamily="34" charset="0"/>
                        </a:rPr>
                        <a:t>Please use the following colors for your recs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810841974"/>
                  </a:ext>
                </a:extLst>
              </a:tr>
              <a:tr h="200025">
                <a:tc>
                  <a:txBody>
                    <a:bodyPr/>
                    <a:lstStyle/>
                    <a:p>
                      <a:pPr algn="ctr" fontAlgn="ctr"/>
                      <a:r>
                        <a:rPr lang="en-US" sz="1100" b="0" i="0" u="none" strike="noStrike" dirty="0">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59639538"/>
                  </a:ext>
                </a:extLst>
              </a:tr>
              <a:tr h="200025">
                <a:tc>
                  <a:txBody>
                    <a:bodyPr/>
                    <a:lstStyle/>
                    <a:p>
                      <a:pPr algn="ctr" fontAlgn="ctr"/>
                      <a:r>
                        <a:rPr lang="en-US" sz="1100" b="0" i="0" u="none" strike="noStrike" dirty="0">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ECFF"/>
                    </a:solidFill>
                  </a:tcPr>
                </a:tc>
                <a:extLst>
                  <a:ext uri="{0D108BD9-81ED-4DB2-BD59-A6C34878D82A}">
                    <a16:rowId xmlns:a16="http://schemas.microsoft.com/office/drawing/2014/main" val="3978453856"/>
                  </a:ext>
                </a:extLst>
              </a:tr>
              <a:tr h="190500">
                <a:tc>
                  <a:txBody>
                    <a:bodyPr/>
                    <a:lstStyle/>
                    <a:p>
                      <a:pPr algn="ctr" fontAlgn="ctr"/>
                      <a:r>
                        <a:rPr lang="en-US" sz="1100" b="0" i="0" u="none" strike="noStrike" dirty="0">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3672498527"/>
                  </a:ext>
                </a:extLst>
              </a:tr>
              <a:tr h="190500">
                <a:tc>
                  <a:txBody>
                    <a:bodyPr/>
                    <a:lstStyle/>
                    <a:p>
                      <a:pPr algn="ctr" fontAlgn="ctr"/>
                      <a:r>
                        <a:rPr lang="en-US" sz="1100" b="0" i="0" u="none" strike="noStrike" dirty="0">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extLst>
                  <a:ext uri="{0D108BD9-81ED-4DB2-BD59-A6C34878D82A}">
                    <a16:rowId xmlns:a16="http://schemas.microsoft.com/office/drawing/2014/main" val="2082427296"/>
                  </a:ext>
                </a:extLst>
              </a:tr>
              <a:tr h="190500">
                <a:tc>
                  <a:txBody>
                    <a:bodyPr/>
                    <a:lstStyle/>
                    <a:p>
                      <a:pPr algn="ctr" fontAlgn="ctr"/>
                      <a:r>
                        <a:rPr lang="en-US" sz="1100" b="0" i="0" u="none" strike="noStrike" dirty="0">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3363197579"/>
                  </a:ext>
                </a:extLst>
              </a:tr>
              <a:tr h="190500">
                <a:tc>
                  <a:txBody>
                    <a:bodyPr/>
                    <a:lstStyle/>
                    <a:p>
                      <a:pPr algn="ctr" fontAlgn="ctr"/>
                      <a:r>
                        <a:rPr lang="en-US" sz="1100" b="0" i="0" u="none" strike="noStrike" dirty="0">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4238097506"/>
                  </a:ext>
                </a:extLst>
              </a:tr>
              <a:tr h="190500">
                <a:tc>
                  <a:txBody>
                    <a:bodyPr/>
                    <a:lstStyle/>
                    <a:p>
                      <a:pPr algn="ctr" fontAlgn="ctr"/>
                      <a:r>
                        <a:rPr lang="en-US" sz="1100" b="0" i="0" u="none" strike="noStrike" dirty="0">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1507341"/>
                  </a:ext>
                </a:extLst>
              </a:tr>
              <a:tr h="190500">
                <a:tc>
                  <a:txBody>
                    <a:bodyPr/>
                    <a:lstStyle/>
                    <a:p>
                      <a:pPr algn="ctr" fontAlgn="ctr"/>
                      <a:r>
                        <a:rPr lang="en-US" sz="1100" b="0" i="0" u="none" strike="noStrike" dirty="0">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481717273"/>
                  </a:ext>
                </a:extLst>
              </a:tr>
            </a:tbl>
          </a:graphicData>
        </a:graphic>
      </p:graphicFrame>
      <p:grpSp>
        <p:nvGrpSpPr>
          <p:cNvPr id="16" name="Group 15">
            <a:extLst>
              <a:ext uri="{FF2B5EF4-FFF2-40B4-BE49-F238E27FC236}">
                <a16:creationId xmlns:a16="http://schemas.microsoft.com/office/drawing/2014/main" id="{A76F10A6-3B49-44D0-18A3-4C4E4B645F1D}"/>
              </a:ext>
            </a:extLst>
          </p:cNvPr>
          <p:cNvGrpSpPr/>
          <p:nvPr/>
        </p:nvGrpSpPr>
        <p:grpSpPr>
          <a:xfrm>
            <a:off x="1772271" y="1895140"/>
            <a:ext cx="8667872" cy="616253"/>
            <a:chOff x="1418252" y="1394858"/>
            <a:chExt cx="9769151" cy="779175"/>
          </a:xfrm>
          <a:solidFill>
            <a:srgbClr val="CCECFF"/>
          </a:solidFill>
        </p:grpSpPr>
        <p:sp>
          <p:nvSpPr>
            <p:cNvPr id="17" name="Rounded Rectangle 8">
              <a:extLst>
                <a:ext uri="{FF2B5EF4-FFF2-40B4-BE49-F238E27FC236}">
                  <a16:creationId xmlns:a16="http://schemas.microsoft.com/office/drawing/2014/main" id="{4DDAA148-09DF-6414-121F-79818B6E3204}"/>
                </a:ext>
              </a:extLst>
            </p:cNvPr>
            <p:cNvSpPr/>
            <p:nvPr/>
          </p:nvSpPr>
          <p:spPr>
            <a:xfrm>
              <a:off x="1418252" y="1394858"/>
              <a:ext cx="9769151" cy="779175"/>
            </a:xfrm>
            <a:prstGeom prst="roundRect">
              <a:avLst>
                <a:gd name="adj" fmla="val 9133"/>
              </a:avLst>
            </a:prstGeom>
            <a:grp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9">
              <a:extLst>
                <a:ext uri="{FF2B5EF4-FFF2-40B4-BE49-F238E27FC236}">
                  <a16:creationId xmlns:a16="http://schemas.microsoft.com/office/drawing/2014/main" id="{334AC699-F000-3A4E-165C-D64D7E58C752}"/>
                </a:ext>
              </a:extLst>
            </p:cNvPr>
            <p:cNvSpPr/>
            <p:nvPr/>
          </p:nvSpPr>
          <p:spPr>
            <a:xfrm>
              <a:off x="1492897" y="1480992"/>
              <a:ext cx="9619861" cy="606907"/>
            </a:xfrm>
            <a:prstGeom prst="roundRect">
              <a:avLst>
                <a:gd name="adj" fmla="val 99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endParaRPr lang="en-US" sz="1200" dirty="0">
                <a:solidFill>
                  <a:schemeClr val="tx2"/>
                </a:solidFill>
              </a:endParaRPr>
            </a:p>
          </p:txBody>
        </p:sp>
      </p:grpSp>
      <p:grpSp>
        <p:nvGrpSpPr>
          <p:cNvPr id="19" name="Group 18">
            <a:extLst>
              <a:ext uri="{FF2B5EF4-FFF2-40B4-BE49-F238E27FC236}">
                <a16:creationId xmlns:a16="http://schemas.microsoft.com/office/drawing/2014/main" id="{EEA24264-2754-B095-B079-30D9547143FC}"/>
              </a:ext>
            </a:extLst>
          </p:cNvPr>
          <p:cNvGrpSpPr/>
          <p:nvPr/>
        </p:nvGrpSpPr>
        <p:grpSpPr>
          <a:xfrm>
            <a:off x="1772271" y="2889678"/>
            <a:ext cx="8667872" cy="616253"/>
            <a:chOff x="1418252" y="1394858"/>
            <a:chExt cx="9769151" cy="779175"/>
          </a:xfrm>
          <a:solidFill>
            <a:srgbClr val="FFFF99"/>
          </a:solidFill>
        </p:grpSpPr>
        <p:sp>
          <p:nvSpPr>
            <p:cNvPr id="20" name="Rounded Rectangle 8">
              <a:extLst>
                <a:ext uri="{FF2B5EF4-FFF2-40B4-BE49-F238E27FC236}">
                  <a16:creationId xmlns:a16="http://schemas.microsoft.com/office/drawing/2014/main" id="{3359C0B5-53D7-28AE-E92E-7F4BB358986E}"/>
                </a:ext>
              </a:extLst>
            </p:cNvPr>
            <p:cNvSpPr/>
            <p:nvPr/>
          </p:nvSpPr>
          <p:spPr>
            <a:xfrm>
              <a:off x="1418252" y="1394858"/>
              <a:ext cx="9769151" cy="779175"/>
            </a:xfrm>
            <a:prstGeom prst="roundRect">
              <a:avLst>
                <a:gd name="adj" fmla="val 9133"/>
              </a:avLst>
            </a:prstGeom>
            <a:grp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9">
              <a:extLst>
                <a:ext uri="{FF2B5EF4-FFF2-40B4-BE49-F238E27FC236}">
                  <a16:creationId xmlns:a16="http://schemas.microsoft.com/office/drawing/2014/main" id="{922F0AD6-3EED-6EC4-F40E-8157B55FBD66}"/>
                </a:ext>
              </a:extLst>
            </p:cNvPr>
            <p:cNvSpPr/>
            <p:nvPr/>
          </p:nvSpPr>
          <p:spPr>
            <a:xfrm>
              <a:off x="1492897" y="1480992"/>
              <a:ext cx="9619861" cy="606907"/>
            </a:xfrm>
            <a:prstGeom prst="roundRect">
              <a:avLst>
                <a:gd name="adj" fmla="val 99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endParaRPr lang="en-US" sz="1200" dirty="0">
                <a:solidFill>
                  <a:schemeClr val="tx2"/>
                </a:solidFill>
              </a:endParaRPr>
            </a:p>
          </p:txBody>
        </p:sp>
      </p:grpSp>
    </p:spTree>
    <p:extLst>
      <p:ext uri="{BB962C8B-B14F-4D97-AF65-F5344CB8AC3E}">
        <p14:creationId xmlns:p14="http://schemas.microsoft.com/office/powerpoint/2010/main" val="1408147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Quantitative Topline Chart - </a:t>
            </a:r>
            <a:r>
              <a:rPr lang="en-US" sz="2000" dirty="0">
                <a:solidFill>
                  <a:schemeClr val="tx1"/>
                </a:solidFill>
              </a:rPr>
              <a:t>Marketing Results* (</a:t>
            </a:r>
            <a:r>
              <a:rPr lang="en-US" sz="2000" dirty="0">
                <a:solidFill>
                  <a:srgbClr val="FF0000"/>
                </a:solidFill>
              </a:rPr>
              <a:t>Overall</a:t>
            </a:r>
            <a:r>
              <a:rPr lang="en-US" sz="2000" dirty="0">
                <a:solidFill>
                  <a:schemeClr val="tx1"/>
                </a:solidFill>
              </a:rPr>
              <a:t>)</a:t>
            </a:r>
            <a:endParaRPr lang="en-US" dirty="0">
              <a:solidFill>
                <a:schemeClr val="tx1"/>
              </a:solidFill>
            </a:endParaRPr>
          </a:p>
        </p:txBody>
      </p:sp>
      <p:sp>
        <p:nvSpPr>
          <p:cNvPr id="5" name="Rectangle 12">
            <a:extLst>
              <a:ext uri="{FF2B5EF4-FFF2-40B4-BE49-F238E27FC236}">
                <a16:creationId xmlns:a16="http://schemas.microsoft.com/office/drawing/2014/main" id="{0E71768B-070F-3578-DBDE-690BFED798D5}"/>
              </a:ext>
            </a:extLst>
          </p:cNvPr>
          <p:cNvSpPr>
            <a:spLocks noChangeArrowheads="1"/>
          </p:cNvSpPr>
          <p:nvPr/>
        </p:nvSpPr>
        <p:spPr bwMode="auto">
          <a:xfrm>
            <a:off x="510532" y="5742979"/>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*Recommended names are highlighted in color.</a:t>
            </a:r>
          </a:p>
        </p:txBody>
      </p:sp>
      <p:sp>
        <p:nvSpPr>
          <p:cNvPr id="6" name="Rectangle 12">
            <a:extLst>
              <a:ext uri="{FF2B5EF4-FFF2-40B4-BE49-F238E27FC236}">
                <a16:creationId xmlns:a16="http://schemas.microsoft.com/office/drawing/2014/main" id="{8466EE51-7B47-D3DD-CC21-1947DFDFB192}"/>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graphicFrame>
        <p:nvGraphicFramePr>
          <p:cNvPr id="2" name="Table">
            <a:extLst>
              <a:ext uri="{FF2B5EF4-FFF2-40B4-BE49-F238E27FC236}">
                <a16:creationId xmlns:a16="http://schemas.microsoft.com/office/drawing/2014/main" id="{31D9F43E-85D9-A055-95CD-D8A0F98A5069}"/>
              </a:ext>
            </a:extLst>
          </p:cNvPr>
          <p:cNvGraphicFramePr>
            <a:graphicFrameLocks noGrp="1"/>
          </p:cNvGraphicFramePr>
          <p:nvPr>
            <p:extLst>
              <p:ext uri="{D42A27DB-BD31-4B8C-83A1-F6EECF244321}">
                <p14:modId xmlns:p14="http://schemas.microsoft.com/office/powerpoint/2010/main" val="4213311678"/>
              </p:ext>
            </p:extLst>
          </p:nvPr>
        </p:nvGraphicFramePr>
        <p:xfrm>
          <a:off x="585925" y="779757"/>
          <a:ext cx="11043822" cy="7402112"/>
        </p:xfrm>
        <a:graphic>
          <a:graphicData uri="http://schemas.openxmlformats.org/drawingml/2006/table">
            <a:tbl>
              <a:tblPr/>
              <a:tblGrid>
                <a:gridCol w="604106">
                  <a:extLst>
                    <a:ext uri="{9D8B030D-6E8A-4147-A177-3AD203B41FA5}">
                      <a16:colId xmlns:a16="http://schemas.microsoft.com/office/drawing/2014/main" val="1666454143"/>
                    </a:ext>
                  </a:extLst>
                </a:gridCol>
                <a:gridCol w="1472510">
                  <a:extLst>
                    <a:ext uri="{9D8B030D-6E8A-4147-A177-3AD203B41FA5}">
                      <a16:colId xmlns:a16="http://schemas.microsoft.com/office/drawing/2014/main" val="2147821870"/>
                    </a:ext>
                  </a:extLst>
                </a:gridCol>
                <a:gridCol w="632424">
                  <a:extLst>
                    <a:ext uri="{9D8B030D-6E8A-4147-A177-3AD203B41FA5}">
                      <a16:colId xmlns:a16="http://schemas.microsoft.com/office/drawing/2014/main" val="2508719559"/>
                    </a:ext>
                  </a:extLst>
                </a:gridCol>
                <a:gridCol w="1472510">
                  <a:extLst>
                    <a:ext uri="{9D8B030D-6E8A-4147-A177-3AD203B41FA5}">
                      <a16:colId xmlns:a16="http://schemas.microsoft.com/office/drawing/2014/main" val="3952435057"/>
                    </a:ext>
                  </a:extLst>
                </a:gridCol>
                <a:gridCol w="604106">
                  <a:extLst>
                    <a:ext uri="{9D8B030D-6E8A-4147-A177-3AD203B41FA5}">
                      <a16:colId xmlns:a16="http://schemas.microsoft.com/office/drawing/2014/main" val="797885041"/>
                    </a:ext>
                  </a:extLst>
                </a:gridCol>
                <a:gridCol w="1472510">
                  <a:extLst>
                    <a:ext uri="{9D8B030D-6E8A-4147-A177-3AD203B41FA5}">
                      <a16:colId xmlns:a16="http://schemas.microsoft.com/office/drawing/2014/main" val="1307206475"/>
                    </a:ext>
                  </a:extLst>
                </a:gridCol>
                <a:gridCol w="632424">
                  <a:extLst>
                    <a:ext uri="{9D8B030D-6E8A-4147-A177-3AD203B41FA5}">
                      <a16:colId xmlns:a16="http://schemas.microsoft.com/office/drawing/2014/main" val="3806333390"/>
                    </a:ext>
                  </a:extLst>
                </a:gridCol>
                <a:gridCol w="1472510">
                  <a:extLst>
                    <a:ext uri="{9D8B030D-6E8A-4147-A177-3AD203B41FA5}">
                      <a16:colId xmlns:a16="http://schemas.microsoft.com/office/drawing/2014/main" val="3438315758"/>
                    </a:ext>
                  </a:extLst>
                </a:gridCol>
                <a:gridCol w="604106">
                  <a:extLst>
                    <a:ext uri="{9D8B030D-6E8A-4147-A177-3AD203B41FA5}">
                      <a16:colId xmlns:a16="http://schemas.microsoft.com/office/drawing/2014/main" val="1735135807"/>
                    </a:ext>
                  </a:extLst>
                </a:gridCol>
                <a:gridCol w="1472510">
                  <a:extLst>
                    <a:ext uri="{9D8B030D-6E8A-4147-A177-3AD203B41FA5}">
                      <a16:colId xmlns:a16="http://schemas.microsoft.com/office/drawing/2014/main" val="3732456799"/>
                    </a:ext>
                  </a:extLst>
                </a:gridCol>
                <a:gridCol w="604106">
                  <a:extLst>
                    <a:ext uri="{9D8B030D-6E8A-4147-A177-3AD203B41FA5}">
                      <a16:colId xmlns:a16="http://schemas.microsoft.com/office/drawing/2014/main" val="1887069086"/>
                    </a:ext>
                  </a:extLst>
                </a:gridCol>
              </a:tblGrid>
              <a:tr h="458702">
                <a:tc>
                  <a:txBody>
                    <a:bodyPr/>
                    <a:lstStyle/>
                    <a:p>
                      <a:pPr algn="ctr" rtl="0" fontAlgn="ctr"/>
                      <a:r>
                        <a:rPr lang="en-US" sz="1400" b="1" i="0" u="none" strike="noStrike" dirty="0">
                          <a:solidFill>
                            <a:srgbClr val="FFFFFF"/>
                          </a:solidFill>
                          <a:effectLst/>
                          <a:latin typeface="+mn-lt"/>
                        </a:rPr>
                        <a:t>Rank</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1F497D"/>
                      </a:solidFill>
                      <a:prstDash val="solid"/>
                      <a:round/>
                      <a:headEnd type="none" w="med" len="med"/>
                      <a:tailEnd type="none" w="med" len="med"/>
                    </a:lnB>
                    <a:solidFill>
                      <a:srgbClr val="213C7C"/>
                    </a:solidFill>
                  </a:tcPr>
                </a:tc>
                <a:tc gridSpan="2">
                  <a:txBody>
                    <a:bodyPr/>
                    <a:lstStyle/>
                    <a:p>
                      <a:pPr algn="ctr" rtl="0" fontAlgn="ctr"/>
                      <a:r>
                        <a:rPr lang="en-US" sz="1400" b="1" i="0" u="none" strike="noStrike" dirty="0">
                          <a:solidFill>
                            <a:srgbClr val="FFFFFF"/>
                          </a:solidFill>
                          <a:effectLst/>
                          <a:latin typeface="+mn-lt"/>
                        </a:rPr>
                        <a:t>Fit to Concept</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400" b="1" i="0" u="none" strike="noStrike" dirty="0">
                          <a:solidFill>
                            <a:srgbClr val="FFFFFF"/>
                          </a:solidFill>
                          <a:effectLst/>
                          <a:latin typeface="+mn-lt"/>
                        </a:rPr>
                        <a:t>Attribute Evaluation (Aggregate)</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400" b="1" i="0" u="none" strike="noStrike" dirty="0">
                          <a:solidFill>
                            <a:srgbClr val="FFFFFF"/>
                          </a:solidFill>
                          <a:effectLst/>
                          <a:latin typeface="+mn-lt"/>
                        </a:rPr>
                        <a:t>Likeability</a:t>
                      </a:r>
                    </a:p>
                    <a:p>
                      <a:pPr algn="ctr" rtl="0" fontAlgn="ctr"/>
                      <a:r>
                        <a:rPr lang="en-US" sz="1400" b="1" i="0" u="none" strike="noStrike" dirty="0">
                          <a:solidFill>
                            <a:srgbClr val="FFFFFF"/>
                          </a:solidFill>
                          <a:effectLst/>
                          <a:latin typeface="+mn-lt"/>
                        </a:rPr>
                        <a:t>(Like %)</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400" b="1" i="0" u="none" strike="noStrike" dirty="0">
                          <a:solidFill>
                            <a:srgbClr val="FFFFFF"/>
                          </a:solidFill>
                          <a:effectLst/>
                          <a:latin typeface="+mn-lt"/>
                        </a:rPr>
                        <a:t>Personal</a:t>
                      </a:r>
                    </a:p>
                    <a:p>
                      <a:pPr algn="ctr" rtl="0" fontAlgn="ctr"/>
                      <a:r>
                        <a:rPr lang="en-US" sz="1400" b="1" i="0" u="none" strike="noStrike" dirty="0">
                          <a:solidFill>
                            <a:srgbClr val="FFFFFF"/>
                          </a:solidFill>
                          <a:effectLst/>
                          <a:latin typeface="+mn-lt"/>
                        </a:rPr>
                        <a:t>Preferences</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400" b="1" i="0" u="none" strike="noStrike" dirty="0">
                          <a:solidFill>
                            <a:srgbClr val="FFFFFF"/>
                          </a:solidFill>
                          <a:effectLst/>
                          <a:latin typeface="+mn-lt"/>
                        </a:rPr>
                        <a:t>Memorability</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extLst>
                  <a:ext uri="{0D108BD9-81ED-4DB2-BD59-A6C34878D82A}">
                    <a16:rowId xmlns:a16="http://schemas.microsoft.com/office/drawing/2014/main" val="1672947100"/>
                  </a:ext>
                </a:extLst>
              </a:tr>
              <a:tr h="231447">
                <a:tc>
                  <a:txBody>
                    <a:bodyPr/>
                    <a:lstStyle/>
                    <a:p>
                      <a:pPr algn="ctr" rtl="0" fontAlgn="ctr"/>
                      <a:r>
                        <a:rPr lang="en-US" sz="1400" b="0" i="0" u="none" strike="noStrike">
                          <a:solidFill>
                            <a:srgbClr val="000000"/>
                          </a:solidFill>
                          <a:effectLst/>
                          <a:latin typeface="+mn-lt"/>
                        </a:rPr>
                        <a:t>1</a:t>
                      </a:r>
                    </a:p>
                  </a:txBody>
                  <a:tcPr marL="3936" marR="3936" marT="3936" marB="0" anchor="ctr">
                    <a:lnL>
                      <a:noFill/>
                    </a:lnL>
                    <a:lnR>
                      <a:noFill/>
                    </a:lnR>
                    <a:lnT w="190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6198112"/>
                  </a:ext>
                </a:extLst>
              </a:tr>
              <a:tr h="231447">
                <a:tc>
                  <a:txBody>
                    <a:bodyPr/>
                    <a:lstStyle/>
                    <a:p>
                      <a:pPr algn="ctr" rtl="0" fontAlgn="ctr"/>
                      <a:r>
                        <a:rPr lang="en-US" sz="1400" b="0" i="0" u="none" strike="noStrike">
                          <a:solidFill>
                            <a:srgbClr val="000000"/>
                          </a:solidFill>
                          <a:effectLst/>
                          <a:latin typeface="+mn-lt"/>
                        </a:rPr>
                        <a:t>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77560357"/>
                  </a:ext>
                </a:extLst>
              </a:tr>
              <a:tr h="231447">
                <a:tc>
                  <a:txBody>
                    <a:bodyPr/>
                    <a:lstStyle/>
                    <a:p>
                      <a:pPr algn="ctr" rtl="0" fontAlgn="ctr"/>
                      <a:r>
                        <a:rPr lang="en-US" sz="1400" b="0" i="0" u="none" strike="noStrike">
                          <a:solidFill>
                            <a:srgbClr val="000000"/>
                          </a:solidFill>
                          <a:effectLst/>
                          <a:latin typeface="+mn-lt"/>
                        </a:rPr>
                        <a:t>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37160508"/>
                  </a:ext>
                </a:extLst>
              </a:tr>
              <a:tr h="231447">
                <a:tc>
                  <a:txBody>
                    <a:bodyPr/>
                    <a:lstStyle/>
                    <a:p>
                      <a:pPr algn="ctr" rtl="0" fontAlgn="ctr"/>
                      <a:r>
                        <a:rPr lang="en-US" sz="1400" b="0" i="0" u="none" strike="noStrike">
                          <a:solidFill>
                            <a:srgbClr val="000000"/>
                          </a:solidFill>
                          <a:effectLst/>
                          <a:latin typeface="+mn-lt"/>
                        </a:rPr>
                        <a:t>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429058340"/>
                  </a:ext>
                </a:extLst>
              </a:tr>
              <a:tr h="231447">
                <a:tc>
                  <a:txBody>
                    <a:bodyPr/>
                    <a:lstStyle/>
                    <a:p>
                      <a:pPr algn="ctr" rtl="0" fontAlgn="ctr"/>
                      <a:r>
                        <a:rPr lang="en-US" sz="1400" b="0" i="0" u="none" strike="noStrike">
                          <a:solidFill>
                            <a:srgbClr val="000000"/>
                          </a:solidFill>
                          <a:effectLst/>
                          <a:latin typeface="+mn-lt"/>
                        </a:rPr>
                        <a:t>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0911543"/>
                  </a:ext>
                </a:extLst>
              </a:tr>
              <a:tr h="231447">
                <a:tc>
                  <a:txBody>
                    <a:bodyPr/>
                    <a:lstStyle/>
                    <a:p>
                      <a:pPr algn="ctr" rtl="0" fontAlgn="ctr"/>
                      <a:r>
                        <a:rPr lang="en-US" sz="1400" b="0" i="0" u="none" strike="noStrike">
                          <a:solidFill>
                            <a:srgbClr val="000000"/>
                          </a:solidFill>
                          <a:effectLst/>
                          <a:latin typeface="+mn-lt"/>
                        </a:rPr>
                        <a:t>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898213195"/>
                  </a:ext>
                </a:extLst>
              </a:tr>
              <a:tr h="231447">
                <a:tc>
                  <a:txBody>
                    <a:bodyPr/>
                    <a:lstStyle/>
                    <a:p>
                      <a:pPr algn="ctr" rtl="0" fontAlgn="ctr"/>
                      <a:r>
                        <a:rPr lang="en-US" sz="1400" b="0" i="0" u="none" strike="noStrike">
                          <a:solidFill>
                            <a:srgbClr val="000000"/>
                          </a:solidFill>
                          <a:effectLst/>
                          <a:latin typeface="+mn-lt"/>
                        </a:rPr>
                        <a:t>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29099917"/>
                  </a:ext>
                </a:extLst>
              </a:tr>
              <a:tr h="231447">
                <a:tc>
                  <a:txBody>
                    <a:bodyPr/>
                    <a:lstStyle/>
                    <a:p>
                      <a:pPr algn="ctr" rtl="0" fontAlgn="ctr"/>
                      <a:r>
                        <a:rPr lang="en-US" sz="1400" b="0" i="0" u="none" strike="noStrike">
                          <a:solidFill>
                            <a:srgbClr val="000000"/>
                          </a:solidFill>
                          <a:effectLst/>
                          <a:latin typeface="+mn-lt"/>
                        </a:rPr>
                        <a:t>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64815712"/>
                  </a:ext>
                </a:extLst>
              </a:tr>
              <a:tr h="231447">
                <a:tc>
                  <a:txBody>
                    <a:bodyPr/>
                    <a:lstStyle/>
                    <a:p>
                      <a:pPr algn="ctr" rtl="0" fontAlgn="ctr"/>
                      <a:r>
                        <a:rPr lang="en-US" sz="1400" b="0" i="0" u="none" strike="noStrike">
                          <a:solidFill>
                            <a:srgbClr val="000000"/>
                          </a:solidFill>
                          <a:effectLst/>
                          <a:latin typeface="+mn-lt"/>
                        </a:rPr>
                        <a:t>9</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298104576"/>
                  </a:ext>
                </a:extLst>
              </a:tr>
              <a:tr h="231447">
                <a:tc>
                  <a:txBody>
                    <a:bodyPr/>
                    <a:lstStyle/>
                    <a:p>
                      <a:pPr algn="ctr" rtl="0" fontAlgn="ctr"/>
                      <a:r>
                        <a:rPr lang="en-US" sz="1400" b="0" i="0" u="none" strike="noStrike">
                          <a:solidFill>
                            <a:srgbClr val="000000"/>
                          </a:solidFill>
                          <a:effectLst/>
                          <a:latin typeface="+mn-lt"/>
                        </a:rPr>
                        <a:t>10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79622794"/>
                  </a:ext>
                </a:extLst>
              </a:tr>
              <a:tr h="231447">
                <a:tc>
                  <a:txBody>
                    <a:bodyPr/>
                    <a:lstStyle/>
                    <a:p>
                      <a:pPr algn="ctr" rtl="0" fontAlgn="ctr"/>
                      <a:r>
                        <a:rPr lang="en-US" sz="1400" b="0" i="0" u="none" strike="noStrike">
                          <a:solidFill>
                            <a:srgbClr val="000000"/>
                          </a:solidFill>
                          <a:effectLst/>
                          <a:latin typeface="+mn-lt"/>
                        </a:rPr>
                        <a:t>11</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722174534"/>
                  </a:ext>
                </a:extLst>
              </a:tr>
              <a:tr h="231447">
                <a:tc>
                  <a:txBody>
                    <a:bodyPr/>
                    <a:lstStyle/>
                    <a:p>
                      <a:pPr algn="ctr" rtl="0" fontAlgn="ctr"/>
                      <a:r>
                        <a:rPr lang="en-US" sz="1400" b="0" i="0" u="none" strike="noStrike">
                          <a:solidFill>
                            <a:srgbClr val="000000"/>
                          </a:solidFill>
                          <a:effectLst/>
                          <a:latin typeface="+mn-lt"/>
                        </a:rPr>
                        <a:t>12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592481108"/>
                  </a:ext>
                </a:extLst>
              </a:tr>
              <a:tr h="231447">
                <a:tc>
                  <a:txBody>
                    <a:bodyPr/>
                    <a:lstStyle/>
                    <a:p>
                      <a:pPr algn="ctr" rtl="0" fontAlgn="ctr"/>
                      <a:r>
                        <a:rPr lang="en-US" sz="1400" b="0" i="0" u="none" strike="noStrike">
                          <a:solidFill>
                            <a:srgbClr val="000000"/>
                          </a:solidFill>
                          <a:effectLst/>
                          <a:latin typeface="+mn-lt"/>
                        </a:rPr>
                        <a:t>13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1479539"/>
                  </a:ext>
                </a:extLst>
              </a:tr>
              <a:tr h="231447">
                <a:tc>
                  <a:txBody>
                    <a:bodyPr/>
                    <a:lstStyle/>
                    <a:p>
                      <a:pPr algn="ctr" rtl="0" fontAlgn="ctr"/>
                      <a:r>
                        <a:rPr lang="en-US" sz="1400" b="0" i="0" u="none" strike="noStrike">
                          <a:solidFill>
                            <a:srgbClr val="000000"/>
                          </a:solidFill>
                          <a:effectLst/>
                          <a:latin typeface="+mn-lt"/>
                        </a:rPr>
                        <a:t>14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56222618"/>
                  </a:ext>
                </a:extLst>
              </a:tr>
              <a:tr h="231447">
                <a:tc>
                  <a:txBody>
                    <a:bodyPr/>
                    <a:lstStyle/>
                    <a:p>
                      <a:pPr algn="ctr" rtl="0" fontAlgn="ctr"/>
                      <a:r>
                        <a:rPr lang="en-US" sz="1400" b="0" i="0" u="none" strike="noStrike">
                          <a:solidFill>
                            <a:srgbClr val="000000"/>
                          </a:solidFill>
                          <a:effectLst/>
                          <a:latin typeface="+mn-lt"/>
                        </a:rPr>
                        <a:t>15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98391710"/>
                  </a:ext>
                </a:extLst>
              </a:tr>
              <a:tr h="231447">
                <a:tc>
                  <a:txBody>
                    <a:bodyPr/>
                    <a:lstStyle/>
                    <a:p>
                      <a:pPr algn="ctr" rtl="0" fontAlgn="ctr"/>
                      <a:r>
                        <a:rPr lang="en-US" sz="1400" b="0" i="0" u="none" strike="noStrike">
                          <a:solidFill>
                            <a:srgbClr val="000000"/>
                          </a:solidFill>
                          <a:effectLst/>
                          <a:latin typeface="+mn-lt"/>
                        </a:rPr>
                        <a:t>16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93789225"/>
                  </a:ext>
                </a:extLst>
              </a:tr>
              <a:tr h="231447">
                <a:tc>
                  <a:txBody>
                    <a:bodyPr/>
                    <a:lstStyle/>
                    <a:p>
                      <a:pPr algn="ctr" rtl="0" fontAlgn="ctr"/>
                      <a:r>
                        <a:rPr lang="en-US" sz="1400" b="0" i="0" u="none" strike="noStrike">
                          <a:solidFill>
                            <a:srgbClr val="000000"/>
                          </a:solidFill>
                          <a:effectLst/>
                          <a:latin typeface="+mn-lt"/>
                        </a:rPr>
                        <a:t>17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4208403"/>
                  </a:ext>
                </a:extLst>
              </a:tr>
              <a:tr h="231447">
                <a:tc>
                  <a:txBody>
                    <a:bodyPr/>
                    <a:lstStyle/>
                    <a:p>
                      <a:pPr algn="ctr" rtl="0" fontAlgn="ctr"/>
                      <a:r>
                        <a:rPr lang="en-US" sz="1400" b="0" i="0" u="none" strike="noStrike">
                          <a:solidFill>
                            <a:srgbClr val="000000"/>
                          </a:solidFill>
                          <a:effectLst/>
                          <a:latin typeface="+mn-lt"/>
                        </a:rPr>
                        <a:t>18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71785761"/>
                  </a:ext>
                </a:extLst>
              </a:tr>
              <a:tr h="231447">
                <a:tc>
                  <a:txBody>
                    <a:bodyPr/>
                    <a:lstStyle/>
                    <a:p>
                      <a:pPr algn="ctr" rtl="0" fontAlgn="ctr"/>
                      <a:r>
                        <a:rPr lang="en-US" sz="1400" b="0" i="0" u="none" strike="noStrike">
                          <a:solidFill>
                            <a:srgbClr val="000000"/>
                          </a:solidFill>
                          <a:effectLst/>
                          <a:latin typeface="+mn-lt"/>
                        </a:rPr>
                        <a:t>19</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982390514"/>
                  </a:ext>
                </a:extLst>
              </a:tr>
              <a:tr h="231447">
                <a:tc>
                  <a:txBody>
                    <a:bodyPr/>
                    <a:lstStyle/>
                    <a:p>
                      <a:pPr algn="ctr" rtl="0" fontAlgn="ctr"/>
                      <a:r>
                        <a:rPr lang="en-US" sz="1400" b="0" i="0" u="none" strike="noStrike" dirty="0">
                          <a:solidFill>
                            <a:srgbClr val="000000"/>
                          </a:solidFill>
                          <a:effectLst/>
                          <a:latin typeface="+mn-lt"/>
                        </a:rPr>
                        <a:t>20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876682293"/>
                  </a:ext>
                </a:extLst>
              </a:tr>
              <a:tr h="231447">
                <a:tc>
                  <a:txBody>
                    <a:bodyPr/>
                    <a:lstStyle/>
                    <a:p>
                      <a:pPr algn="ctr" rtl="0" fontAlgn="ctr"/>
                      <a:r>
                        <a:rPr lang="en-US" sz="1400" b="0" i="0" u="none" strike="noStrike" dirty="0">
                          <a:solidFill>
                            <a:srgbClr val="000000"/>
                          </a:solidFill>
                          <a:effectLst/>
                          <a:latin typeface="+mn-lt"/>
                        </a:rPr>
                        <a:t>21</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750915276"/>
                  </a:ext>
                </a:extLst>
              </a:tr>
              <a:tr h="231447">
                <a:tc>
                  <a:txBody>
                    <a:bodyPr/>
                    <a:lstStyle/>
                    <a:p>
                      <a:pPr algn="ctr" rtl="0" fontAlgn="ctr"/>
                      <a:r>
                        <a:rPr lang="en-US" sz="1400" b="0" i="0" u="none" strike="noStrike" dirty="0">
                          <a:solidFill>
                            <a:srgbClr val="000000"/>
                          </a:solidFill>
                          <a:effectLst/>
                          <a:latin typeface="+mn-lt"/>
                        </a:rPr>
                        <a:t>22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84820127"/>
                  </a:ext>
                </a:extLst>
              </a:tr>
              <a:tr h="231447">
                <a:tc>
                  <a:txBody>
                    <a:bodyPr/>
                    <a:lstStyle/>
                    <a:p>
                      <a:pPr algn="ctr" rtl="0" fontAlgn="ctr"/>
                      <a:r>
                        <a:rPr lang="en-US" sz="1400" b="0" i="0" u="none" strike="noStrike" dirty="0">
                          <a:solidFill>
                            <a:srgbClr val="000000"/>
                          </a:solidFill>
                          <a:effectLst/>
                          <a:latin typeface="+mn-lt"/>
                        </a:rPr>
                        <a:t>23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395955541"/>
                  </a:ext>
                </a:extLst>
              </a:tr>
              <a:tr h="231447">
                <a:tc>
                  <a:txBody>
                    <a:bodyPr/>
                    <a:lstStyle/>
                    <a:p>
                      <a:pPr algn="ctr" rtl="0" fontAlgn="ctr"/>
                      <a:r>
                        <a:rPr lang="en-US" sz="1400" b="0" i="0" u="none" strike="noStrike" dirty="0">
                          <a:solidFill>
                            <a:srgbClr val="000000"/>
                          </a:solidFill>
                          <a:effectLst/>
                          <a:latin typeface="+mn-lt"/>
                        </a:rPr>
                        <a:t>24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16578544"/>
                  </a:ext>
                </a:extLst>
              </a:tr>
              <a:tr h="231447">
                <a:tc>
                  <a:txBody>
                    <a:bodyPr/>
                    <a:lstStyle/>
                    <a:p>
                      <a:pPr algn="ctr" rtl="0" fontAlgn="ctr"/>
                      <a:r>
                        <a:rPr lang="en-US" sz="1400" b="0" i="0" u="none" strike="noStrike" dirty="0">
                          <a:solidFill>
                            <a:srgbClr val="000000"/>
                          </a:solidFill>
                          <a:effectLst/>
                          <a:latin typeface="+mn-lt"/>
                        </a:rPr>
                        <a:t>25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47406"/>
                  </a:ext>
                </a:extLst>
              </a:tr>
              <a:tr h="231447">
                <a:tc>
                  <a:txBody>
                    <a:bodyPr/>
                    <a:lstStyle/>
                    <a:p>
                      <a:pPr algn="ctr" rtl="0" fontAlgn="ctr"/>
                      <a:r>
                        <a:rPr lang="en-US" sz="1400" b="0" i="0" u="none" strike="noStrike" dirty="0">
                          <a:solidFill>
                            <a:srgbClr val="000000"/>
                          </a:solidFill>
                          <a:effectLst/>
                          <a:latin typeface="+mn-lt"/>
                        </a:rPr>
                        <a:t>26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93024908"/>
                  </a:ext>
                </a:extLst>
              </a:tr>
              <a:tr h="231447">
                <a:tc>
                  <a:txBody>
                    <a:bodyPr/>
                    <a:lstStyle/>
                    <a:p>
                      <a:pPr algn="ctr" rtl="0" fontAlgn="ctr"/>
                      <a:r>
                        <a:rPr lang="en-US" sz="1400" b="0" i="0" u="none" strike="noStrike" dirty="0">
                          <a:solidFill>
                            <a:srgbClr val="000000"/>
                          </a:solidFill>
                          <a:effectLst/>
                          <a:latin typeface="+mn-lt"/>
                        </a:rPr>
                        <a:t>27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091572379"/>
                  </a:ext>
                </a:extLst>
              </a:tr>
              <a:tr h="231447">
                <a:tc>
                  <a:txBody>
                    <a:bodyPr/>
                    <a:lstStyle/>
                    <a:p>
                      <a:pPr algn="ctr" rtl="0" fontAlgn="ctr"/>
                      <a:r>
                        <a:rPr lang="en-US" sz="1400" b="0" i="0" u="none" strike="noStrike" dirty="0">
                          <a:solidFill>
                            <a:srgbClr val="000000"/>
                          </a:solidFill>
                          <a:effectLst/>
                          <a:latin typeface="+mn-lt"/>
                        </a:rPr>
                        <a:t>28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735946672"/>
                  </a:ext>
                </a:extLst>
              </a:tr>
              <a:tr h="231447">
                <a:tc>
                  <a:txBody>
                    <a:bodyPr/>
                    <a:lstStyle/>
                    <a:p>
                      <a:pPr algn="ctr" rtl="0" fontAlgn="ctr"/>
                      <a:r>
                        <a:rPr lang="en-US" sz="1400" b="0" i="0" u="none" strike="noStrike" dirty="0">
                          <a:solidFill>
                            <a:srgbClr val="000000"/>
                          </a:solidFill>
                          <a:effectLst/>
                          <a:latin typeface="+mn-lt"/>
                        </a:rPr>
                        <a:t>29</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791636165"/>
                  </a:ext>
                </a:extLst>
              </a:tr>
              <a:tr h="231447">
                <a:tc>
                  <a:txBody>
                    <a:bodyPr/>
                    <a:lstStyle/>
                    <a:p>
                      <a:pPr algn="ctr" rtl="0" fontAlgn="ctr"/>
                      <a:r>
                        <a:rPr lang="en-US" sz="1400" b="0" i="0" u="none" strike="noStrike" dirty="0">
                          <a:solidFill>
                            <a:srgbClr val="000000"/>
                          </a:solidFill>
                          <a:effectLst/>
                          <a:latin typeface="+mn-lt"/>
                        </a:rPr>
                        <a:t>30</a:t>
                      </a: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30260810"/>
                  </a:ext>
                </a:extLst>
              </a:tr>
            </a:tbl>
          </a:graphicData>
        </a:graphic>
      </p:graphicFrame>
      <p:graphicFrame>
        <p:nvGraphicFramePr>
          <p:cNvPr id="4" name="Table 3">
            <a:extLst>
              <a:ext uri="{FF2B5EF4-FFF2-40B4-BE49-F238E27FC236}">
                <a16:creationId xmlns:a16="http://schemas.microsoft.com/office/drawing/2014/main" id="{21559DBF-902B-97A4-7011-71AFCDD3F06A}"/>
              </a:ext>
            </a:extLst>
          </p:cNvPr>
          <p:cNvGraphicFramePr>
            <a:graphicFrameLocks noGrp="1"/>
          </p:cNvGraphicFramePr>
          <p:nvPr>
            <p:extLst>
              <p:ext uri="{D42A27DB-BD31-4B8C-83A1-F6EECF244321}">
                <p14:modId xmlns:p14="http://schemas.microsoft.com/office/powerpoint/2010/main" val="2422170566"/>
              </p:ext>
            </p:extLst>
          </p:nvPr>
        </p:nvGraphicFramePr>
        <p:xfrm>
          <a:off x="10731500" y="74930"/>
          <a:ext cx="1270000" cy="2101215"/>
        </p:xfrm>
        <a:graphic>
          <a:graphicData uri="http://schemas.openxmlformats.org/drawingml/2006/table">
            <a:tbl>
              <a:tblPr/>
              <a:tblGrid>
                <a:gridCol w="1270000">
                  <a:extLst>
                    <a:ext uri="{9D8B030D-6E8A-4147-A177-3AD203B41FA5}">
                      <a16:colId xmlns:a16="http://schemas.microsoft.com/office/drawing/2014/main" val="1048737255"/>
                    </a:ext>
                  </a:extLst>
                </a:gridCol>
              </a:tblGrid>
              <a:tr h="200025">
                <a:tc>
                  <a:txBody>
                    <a:bodyPr/>
                    <a:lstStyle/>
                    <a:p>
                      <a:pPr algn="ctr" fontAlgn="b"/>
                      <a:r>
                        <a:rPr lang="en-US" sz="1200" b="0" i="0" u="none" strike="noStrike" dirty="0">
                          <a:solidFill>
                            <a:srgbClr val="FFFFFF"/>
                          </a:solidFill>
                          <a:effectLst/>
                          <a:latin typeface="Calibri" panose="020F0502020204030204" pitchFamily="34" charset="0"/>
                        </a:rPr>
                        <a:t>Please use the following colors for your recs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810841974"/>
                  </a:ext>
                </a:extLst>
              </a:tr>
              <a:tr h="200025">
                <a:tc>
                  <a:txBody>
                    <a:bodyPr/>
                    <a:lstStyle/>
                    <a:p>
                      <a:pPr algn="ctr" fontAlgn="ctr"/>
                      <a:r>
                        <a:rPr lang="en-US" sz="1100" b="0" i="0" u="none" strike="noStrike" dirty="0">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59639538"/>
                  </a:ext>
                </a:extLst>
              </a:tr>
              <a:tr h="200025">
                <a:tc>
                  <a:txBody>
                    <a:bodyPr/>
                    <a:lstStyle/>
                    <a:p>
                      <a:pPr algn="ctr" fontAlgn="ctr"/>
                      <a:r>
                        <a:rPr lang="en-US" sz="1100" b="0" i="0" u="none" strike="noStrike" dirty="0">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ECFF"/>
                    </a:solidFill>
                  </a:tcPr>
                </a:tc>
                <a:extLst>
                  <a:ext uri="{0D108BD9-81ED-4DB2-BD59-A6C34878D82A}">
                    <a16:rowId xmlns:a16="http://schemas.microsoft.com/office/drawing/2014/main" val="3978453856"/>
                  </a:ext>
                </a:extLst>
              </a:tr>
              <a:tr h="190500">
                <a:tc>
                  <a:txBody>
                    <a:bodyPr/>
                    <a:lstStyle/>
                    <a:p>
                      <a:pPr algn="ctr" fontAlgn="ctr"/>
                      <a:r>
                        <a:rPr lang="en-US" sz="1100" b="0" i="0" u="none" strike="noStrike" dirty="0">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3672498527"/>
                  </a:ext>
                </a:extLst>
              </a:tr>
              <a:tr h="190500">
                <a:tc>
                  <a:txBody>
                    <a:bodyPr/>
                    <a:lstStyle/>
                    <a:p>
                      <a:pPr algn="ctr" fontAlgn="ctr"/>
                      <a:r>
                        <a:rPr lang="en-US" sz="1100" b="0" i="0" u="none" strike="noStrike" dirty="0">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extLst>
                  <a:ext uri="{0D108BD9-81ED-4DB2-BD59-A6C34878D82A}">
                    <a16:rowId xmlns:a16="http://schemas.microsoft.com/office/drawing/2014/main" val="2082427296"/>
                  </a:ext>
                </a:extLst>
              </a:tr>
              <a:tr h="190500">
                <a:tc>
                  <a:txBody>
                    <a:bodyPr/>
                    <a:lstStyle/>
                    <a:p>
                      <a:pPr algn="ctr" fontAlgn="ctr"/>
                      <a:r>
                        <a:rPr lang="en-US" sz="1100" b="0" i="0" u="none" strike="noStrike" dirty="0">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3363197579"/>
                  </a:ext>
                </a:extLst>
              </a:tr>
              <a:tr h="190500">
                <a:tc>
                  <a:txBody>
                    <a:bodyPr/>
                    <a:lstStyle/>
                    <a:p>
                      <a:pPr algn="ctr" fontAlgn="ctr"/>
                      <a:r>
                        <a:rPr lang="en-US" sz="1100" b="0" i="0" u="none" strike="noStrike" dirty="0">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4238097506"/>
                  </a:ext>
                </a:extLst>
              </a:tr>
              <a:tr h="190500">
                <a:tc>
                  <a:txBody>
                    <a:bodyPr/>
                    <a:lstStyle/>
                    <a:p>
                      <a:pPr algn="ctr" fontAlgn="ctr"/>
                      <a:r>
                        <a:rPr lang="en-US" sz="1100" b="0" i="0" u="none" strike="noStrike" dirty="0">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1507341"/>
                  </a:ext>
                </a:extLst>
              </a:tr>
              <a:tr h="190500">
                <a:tc>
                  <a:txBody>
                    <a:bodyPr/>
                    <a:lstStyle/>
                    <a:p>
                      <a:pPr algn="ctr" fontAlgn="ctr"/>
                      <a:r>
                        <a:rPr lang="en-US" sz="1100" b="0" i="0" u="none" strike="noStrike" dirty="0">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481717273"/>
                  </a:ext>
                </a:extLst>
              </a:tr>
            </a:tbl>
          </a:graphicData>
        </a:graphic>
      </p:graphicFrame>
    </p:spTree>
    <p:extLst>
      <p:ext uri="{BB962C8B-B14F-4D97-AF65-F5344CB8AC3E}">
        <p14:creationId xmlns:p14="http://schemas.microsoft.com/office/powerpoint/2010/main" val="3888425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grpSp>
        <p:nvGrpSpPr>
          <p:cNvPr id="6" name="Group 5">
            <a:extLst>
              <a:ext uri="{FF2B5EF4-FFF2-40B4-BE49-F238E27FC236}">
                <a16:creationId xmlns:a16="http://schemas.microsoft.com/office/drawing/2014/main" id="{1B5F1060-AA1F-F94F-60CC-D9E75C466542}"/>
              </a:ext>
            </a:extLst>
          </p:cNvPr>
          <p:cNvGrpSpPr/>
          <p:nvPr/>
        </p:nvGrpSpPr>
        <p:grpSpPr>
          <a:xfrm>
            <a:off x="1772271" y="749679"/>
            <a:ext cx="8667872" cy="616253"/>
            <a:chOff x="1418252" y="1394858"/>
            <a:chExt cx="9769151" cy="779175"/>
          </a:xfrm>
          <a:solidFill>
            <a:srgbClr val="CCFFCC"/>
          </a:solidFill>
        </p:grpSpPr>
        <p:sp>
          <p:nvSpPr>
            <p:cNvPr id="7" name="Rounded Rectangle 8">
              <a:extLst>
                <a:ext uri="{FF2B5EF4-FFF2-40B4-BE49-F238E27FC236}">
                  <a16:creationId xmlns:a16="http://schemas.microsoft.com/office/drawing/2014/main" id="{2F23F370-5FCF-03DC-C9EC-4314042C361E}"/>
                </a:ext>
              </a:extLst>
            </p:cNvPr>
            <p:cNvSpPr/>
            <p:nvPr/>
          </p:nvSpPr>
          <p:spPr>
            <a:xfrm>
              <a:off x="1418252" y="1394858"/>
              <a:ext cx="9769151" cy="779175"/>
            </a:xfrm>
            <a:prstGeom prst="roundRect">
              <a:avLst>
                <a:gd name="adj" fmla="val 9133"/>
              </a:avLst>
            </a:prstGeom>
            <a:grp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
              <a:extLst>
                <a:ext uri="{FF2B5EF4-FFF2-40B4-BE49-F238E27FC236}">
                  <a16:creationId xmlns:a16="http://schemas.microsoft.com/office/drawing/2014/main" id="{6530326C-A5A4-20D2-F96B-D1D9FD2AD2D2}"/>
                </a:ext>
              </a:extLst>
            </p:cNvPr>
            <p:cNvSpPr/>
            <p:nvPr/>
          </p:nvSpPr>
          <p:spPr>
            <a:xfrm>
              <a:off x="1492897" y="1480992"/>
              <a:ext cx="9619861" cy="606907"/>
            </a:xfrm>
            <a:prstGeom prst="roundRect">
              <a:avLst>
                <a:gd name="adj" fmla="val 99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p>
            <a:p>
              <a:pPr algn="ctr"/>
              <a:r>
                <a:rPr lang="en-US" sz="1400" b="1" i="1" dirty="0">
                  <a:solidFill>
                    <a:srgbClr val="FF0000"/>
                  </a:solidFill>
                </a:rPr>
                <a:t>Performs well among all of the marketing measurements</a:t>
              </a:r>
              <a:endParaRPr lang="en-US" sz="1400" i="1" dirty="0">
                <a:solidFill>
                  <a:srgbClr val="FF0000"/>
                </a:solidFill>
              </a:endParaRPr>
            </a:p>
          </p:txBody>
        </p:sp>
      </p:grpSp>
      <p:sp>
        <p:nvSpPr>
          <p:cNvPr id="2" name="Rectangle: Rounded Corners 1">
            <a:extLst>
              <a:ext uri="{FF2B5EF4-FFF2-40B4-BE49-F238E27FC236}">
                <a16:creationId xmlns:a16="http://schemas.microsoft.com/office/drawing/2014/main" id="{22CB154D-C0B7-BD9D-C5C5-E079562F4355}"/>
              </a:ext>
            </a:extLst>
          </p:cNvPr>
          <p:cNvSpPr/>
          <p:nvPr/>
        </p:nvSpPr>
        <p:spPr>
          <a:xfrm>
            <a:off x="672534" y="2366550"/>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574826302"/>
              </p:ext>
            </p:extLst>
          </p:nvPr>
        </p:nvGraphicFramePr>
        <p:xfrm>
          <a:off x="991341" y="2471195"/>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1st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100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test name.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72150" y="1646620"/>
            <a:ext cx="10859942" cy="510323"/>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880057" y="1689183"/>
              <a:ext cx="2465391" cy="322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test name ranks first in the Brandex Marketing Summary and is the top name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185933" y="2384205"/>
            <a:ext cx="4346159" cy="1569493"/>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881064"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Unaided Associations: XXXXX - x.x%</a:t>
              </a:r>
            </a:p>
            <a:p>
              <a:pPr marL="173038" lvl="0" indent="-173038" defTabSz="622300">
                <a:lnSpc>
                  <a:spcPct val="90000"/>
                </a:lnSpc>
                <a:spcBef>
                  <a:spcPct val="0"/>
                </a:spcBef>
                <a:spcAft>
                  <a:spcPct val="35000"/>
                </a:spcAft>
                <a:buFont typeface="Wingdings" panose="05000000000000000000" pitchFamily="2" charset="2"/>
                <a:buChar char="Ø"/>
              </a:pPr>
              <a:r>
                <a:rPr lang="en-US" sz="1400" i="1" dirty="0">
                  <a:solidFill>
                    <a:schemeClr val="bg1"/>
                  </a:solidFill>
                  <a:cs typeface="Calibri" panose="020F0502020204030204" pitchFamily="34" charset="0"/>
                </a:rPr>
                <a:t>Fit to Product Category (XXXX) - x.x%</a:t>
              </a:r>
              <a:endParaRPr lang="fr-FR" sz="1400" i="1" kern="1200" dirty="0">
                <a:solidFill>
                  <a:schemeClr val="bg1"/>
                </a:solidFill>
                <a:cs typeface="Calibri" panose="020F0502020204030204" pitchFamily="34" charset="0"/>
              </a:endParaRP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Name Similarity (None): x.x%</a:t>
              </a:r>
            </a:p>
            <a:p>
              <a:pPr marL="173038" lvl="0" indent="-173038" defTabSz="622300">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Negative/Offensive Communication (No): x.x%</a:t>
              </a:r>
            </a:p>
            <a:p>
              <a:pPr marL="173038" lvl="0" indent="-173038" defTabSz="174625">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Exaggerative/Inappropriate Claim</a:t>
              </a:r>
              <a:r>
                <a:rPr lang="fr-FR" sz="1400" i="1" dirty="0">
                  <a:solidFill>
                    <a:schemeClr val="bg1"/>
                  </a:solidFill>
                  <a:cs typeface="Calibri" panose="020F0502020204030204" pitchFamily="34" charset="0"/>
                </a:rPr>
                <a:t> (None): x.x%</a:t>
              </a:r>
              <a:endParaRPr lang="fr-FR" sz="1400" i="1" kern="1200" dirty="0">
                <a:solidFill>
                  <a:schemeClr val="bg1"/>
                </a:solidFill>
                <a:cs typeface="Calibri" panose="020F0502020204030204" pitchFamily="34" charset="0"/>
              </a:endParaRPr>
            </a:p>
          </p:txBody>
        </p:sp>
      </p:grpSp>
      <p:graphicFrame>
        <p:nvGraphicFramePr>
          <p:cNvPr id="9" name="Diagram 8">
            <a:extLst>
              <a:ext uri="{FF2B5EF4-FFF2-40B4-BE49-F238E27FC236}">
                <a16:creationId xmlns:a16="http://schemas.microsoft.com/office/drawing/2014/main" id="{B6634E7C-09FC-D5A6-12AB-3AA885F29153}"/>
              </a:ext>
            </a:extLst>
          </p:cNvPr>
          <p:cNvGraphicFramePr/>
          <p:nvPr>
            <p:extLst>
              <p:ext uri="{D42A27DB-BD31-4B8C-83A1-F6EECF244321}">
                <p14:modId xmlns:p14="http://schemas.microsoft.com/office/powerpoint/2010/main" val="2173386804"/>
              </p:ext>
            </p:extLst>
          </p:nvPr>
        </p:nvGraphicFramePr>
        <p:xfrm>
          <a:off x="2191715" y="6434784"/>
          <a:ext cx="7812965"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3E5AC5F6-08A1-EFDF-B4FB-6B60484F8FC4}"/>
              </a:ext>
            </a:extLst>
          </p:cNvPr>
          <p:cNvGraphicFramePr/>
          <p:nvPr>
            <p:extLst>
              <p:ext uri="{D42A27DB-BD31-4B8C-83A1-F6EECF244321}">
                <p14:modId xmlns:p14="http://schemas.microsoft.com/office/powerpoint/2010/main" val="2060796167"/>
              </p:ext>
            </p:extLst>
          </p:nvPr>
        </p:nvGraphicFramePr>
        <p:xfrm>
          <a:off x="2191715" y="5305783"/>
          <a:ext cx="7812965" cy="5637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4751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(Cont.)</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grpSp>
        <p:nvGrpSpPr>
          <p:cNvPr id="6" name="Group 5">
            <a:extLst>
              <a:ext uri="{FF2B5EF4-FFF2-40B4-BE49-F238E27FC236}">
                <a16:creationId xmlns:a16="http://schemas.microsoft.com/office/drawing/2014/main" id="{1B5F1060-AA1F-F94F-60CC-D9E75C466542}"/>
              </a:ext>
            </a:extLst>
          </p:cNvPr>
          <p:cNvGrpSpPr/>
          <p:nvPr/>
        </p:nvGrpSpPr>
        <p:grpSpPr>
          <a:xfrm>
            <a:off x="1772271" y="749679"/>
            <a:ext cx="8667872" cy="616253"/>
            <a:chOff x="1418252" y="1394858"/>
            <a:chExt cx="9769151" cy="779175"/>
          </a:xfrm>
          <a:solidFill>
            <a:srgbClr val="CCFFCC"/>
          </a:solidFill>
        </p:grpSpPr>
        <p:sp>
          <p:nvSpPr>
            <p:cNvPr id="7" name="Rounded Rectangle 8">
              <a:extLst>
                <a:ext uri="{FF2B5EF4-FFF2-40B4-BE49-F238E27FC236}">
                  <a16:creationId xmlns:a16="http://schemas.microsoft.com/office/drawing/2014/main" id="{2F23F370-5FCF-03DC-C9EC-4314042C361E}"/>
                </a:ext>
              </a:extLst>
            </p:cNvPr>
            <p:cNvSpPr/>
            <p:nvPr/>
          </p:nvSpPr>
          <p:spPr>
            <a:xfrm>
              <a:off x="1418252" y="1394858"/>
              <a:ext cx="9769151" cy="779175"/>
            </a:xfrm>
            <a:prstGeom prst="roundRect">
              <a:avLst>
                <a:gd name="adj" fmla="val 9133"/>
              </a:avLst>
            </a:prstGeom>
            <a:solidFill>
              <a:srgbClr val="CCECFF"/>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
              <a:extLst>
                <a:ext uri="{FF2B5EF4-FFF2-40B4-BE49-F238E27FC236}">
                  <a16:creationId xmlns:a16="http://schemas.microsoft.com/office/drawing/2014/main" id="{6530326C-A5A4-20D2-F96B-D1D9FD2AD2D2}"/>
                </a:ext>
              </a:extLst>
            </p:cNvPr>
            <p:cNvSpPr/>
            <p:nvPr/>
          </p:nvSpPr>
          <p:spPr>
            <a:xfrm>
              <a:off x="1492897" y="1480992"/>
              <a:ext cx="9619861" cy="606907"/>
            </a:xfrm>
            <a:prstGeom prst="roundRect">
              <a:avLst>
                <a:gd name="adj" fmla="val 996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p>
            <a:p>
              <a:pPr algn="ctr"/>
              <a:r>
                <a:rPr lang="en-US" sz="1400" b="1" i="1" dirty="0">
                  <a:solidFill>
                    <a:srgbClr val="FF0000"/>
                  </a:solidFill>
                </a:rPr>
                <a:t>Performs well among all of the marketing measurements</a:t>
              </a:r>
              <a:endParaRPr lang="en-US" sz="1400" i="1" dirty="0">
                <a:solidFill>
                  <a:srgbClr val="FF0000"/>
                </a:solidFill>
              </a:endParaRPr>
            </a:p>
          </p:txBody>
        </p:sp>
      </p:grpSp>
      <p:sp>
        <p:nvSpPr>
          <p:cNvPr id="2" name="Rectangle: Rounded Corners 1">
            <a:extLst>
              <a:ext uri="{FF2B5EF4-FFF2-40B4-BE49-F238E27FC236}">
                <a16:creationId xmlns:a16="http://schemas.microsoft.com/office/drawing/2014/main" id="{22CB154D-C0B7-BD9D-C5C5-E079562F4355}"/>
              </a:ext>
            </a:extLst>
          </p:cNvPr>
          <p:cNvSpPr/>
          <p:nvPr/>
        </p:nvSpPr>
        <p:spPr>
          <a:xfrm>
            <a:off x="672534" y="2366550"/>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2938452287"/>
              </p:ext>
            </p:extLst>
          </p:nvPr>
        </p:nvGraphicFramePr>
        <p:xfrm>
          <a:off x="991341" y="2471195"/>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2nd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XX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test name.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72150" y="1646620"/>
            <a:ext cx="10859942" cy="510323"/>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880057" y="1689183"/>
              <a:ext cx="2465391" cy="322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test name ranks first in the Brandex Marketing Summary and is the top name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185933" y="2384205"/>
            <a:ext cx="4346159" cy="1569493"/>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881064"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Unaided Associations: XXXXX - x.x%</a:t>
              </a:r>
            </a:p>
            <a:p>
              <a:pPr marL="173038" lvl="0" indent="-173038" defTabSz="622300">
                <a:lnSpc>
                  <a:spcPct val="90000"/>
                </a:lnSpc>
                <a:spcBef>
                  <a:spcPct val="0"/>
                </a:spcBef>
                <a:spcAft>
                  <a:spcPct val="35000"/>
                </a:spcAft>
                <a:buFont typeface="Wingdings" panose="05000000000000000000" pitchFamily="2" charset="2"/>
                <a:buChar char="Ø"/>
              </a:pPr>
              <a:r>
                <a:rPr lang="en-US" sz="1400" i="1" dirty="0">
                  <a:solidFill>
                    <a:schemeClr val="bg1"/>
                  </a:solidFill>
                  <a:cs typeface="Calibri" panose="020F0502020204030204" pitchFamily="34" charset="0"/>
                </a:rPr>
                <a:t>Fit to Product Category (XXXX) - x.x%</a:t>
              </a:r>
              <a:endParaRPr lang="fr-FR" sz="1400" i="1" kern="1200" dirty="0">
                <a:solidFill>
                  <a:schemeClr val="bg1"/>
                </a:solidFill>
                <a:cs typeface="Calibri" panose="020F0502020204030204" pitchFamily="34" charset="0"/>
              </a:endParaRP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Name Similarity (None): x.x%</a:t>
              </a:r>
            </a:p>
            <a:p>
              <a:pPr marL="173038" lvl="0" indent="-173038" defTabSz="622300">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Negative/Offensive Communication (No): x.x%</a:t>
              </a:r>
            </a:p>
            <a:p>
              <a:pPr marL="173038" lvl="0" indent="-173038" defTabSz="174625">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Exaggerative/Inappropriate Claim</a:t>
              </a:r>
              <a:r>
                <a:rPr lang="fr-FR" sz="1400" i="1" dirty="0">
                  <a:solidFill>
                    <a:schemeClr val="bg1"/>
                  </a:solidFill>
                  <a:cs typeface="Calibri" panose="020F0502020204030204" pitchFamily="34" charset="0"/>
                </a:rPr>
                <a:t> (None): x.x%</a:t>
              </a:r>
              <a:endParaRPr lang="fr-FR" sz="1400" i="1" kern="1200" dirty="0">
                <a:solidFill>
                  <a:schemeClr val="bg1"/>
                </a:solidFill>
                <a:cs typeface="Calibri" panose="020F0502020204030204" pitchFamily="34" charset="0"/>
              </a:endParaRPr>
            </a:p>
          </p:txBody>
        </p:sp>
      </p:grpSp>
      <p:graphicFrame>
        <p:nvGraphicFramePr>
          <p:cNvPr id="11" name="Diagram 10">
            <a:extLst>
              <a:ext uri="{FF2B5EF4-FFF2-40B4-BE49-F238E27FC236}">
                <a16:creationId xmlns:a16="http://schemas.microsoft.com/office/drawing/2014/main" id="{8624F8ED-C038-82DE-C0E2-81AFECB9CAD2}"/>
              </a:ext>
            </a:extLst>
          </p:cNvPr>
          <p:cNvGraphicFramePr/>
          <p:nvPr>
            <p:extLst>
              <p:ext uri="{D42A27DB-BD31-4B8C-83A1-F6EECF244321}">
                <p14:modId xmlns:p14="http://schemas.microsoft.com/office/powerpoint/2010/main" val="907889901"/>
              </p:ext>
            </p:extLst>
          </p:nvPr>
        </p:nvGraphicFramePr>
        <p:xfrm>
          <a:off x="2191715" y="5305783"/>
          <a:ext cx="7812965"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1617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2CADD-05B9-00A4-5B61-83BE2014BC63}"/>
            </a:ext>
          </a:extLst>
        </p:cNvPr>
        <p:cNvGrpSpPr/>
        <p:nvPr/>
      </p:nvGrpSpPr>
      <p:grpSpPr>
        <a:xfrm>
          <a:off x="0" y="0"/>
          <a:ext cx="0" cy="0"/>
          <a:chOff x="0" y="0"/>
          <a:chExt cx="0" cy="0"/>
        </a:xfrm>
      </p:grpSpPr>
      <p:pic>
        <p:nvPicPr>
          <p:cNvPr id="7" name="Picture Placeholder 6" descr="A person touching a graph&#10;&#10;Description automatically generated">
            <a:extLst>
              <a:ext uri="{FF2B5EF4-FFF2-40B4-BE49-F238E27FC236}">
                <a16:creationId xmlns:a16="http://schemas.microsoft.com/office/drawing/2014/main" id="{83AB3784-8699-4535-D19F-B3B6697D94E5}"/>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18978" t="1436" r="-1065" b="-242"/>
          <a:stretch/>
        </p:blipFill>
        <p:spPr>
          <a:xfrm>
            <a:off x="6628564" y="1739900"/>
            <a:ext cx="4791075" cy="3976688"/>
          </a:xfrm>
        </p:spPr>
      </p:pic>
      <p:pic>
        <p:nvPicPr>
          <p:cNvPr id="24" name="Picture 23">
            <a:extLst>
              <a:ext uri="{FF2B5EF4-FFF2-40B4-BE49-F238E27FC236}">
                <a16:creationId xmlns:a16="http://schemas.microsoft.com/office/drawing/2014/main" id="{2538D994-1898-8BDB-E98E-FF0ABB18B0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63329" y="510911"/>
            <a:ext cx="1829866" cy="958850"/>
          </a:xfrm>
          <a:prstGeom prst="rect">
            <a:avLst/>
          </a:prstGeom>
        </p:spPr>
      </p:pic>
      <p:pic>
        <p:nvPicPr>
          <p:cNvPr id="26" name="Picture 25" descr="A blue and black sign with white text&#10;&#10;Description automatically generated">
            <a:extLst>
              <a:ext uri="{FF2B5EF4-FFF2-40B4-BE49-F238E27FC236}">
                <a16:creationId xmlns:a16="http://schemas.microsoft.com/office/drawing/2014/main" id="{C4A2365C-79AC-79EC-3D02-C9E5B4329349}"/>
              </a:ext>
            </a:extLst>
          </p:cNvPr>
          <p:cNvPicPr>
            <a:picLocks noChangeAspect="1"/>
          </p:cNvPicPr>
          <p:nvPr/>
        </p:nvPicPr>
        <p:blipFill>
          <a:blip r:embed="rId4"/>
          <a:stretch>
            <a:fillRect/>
          </a:stretch>
        </p:blipFill>
        <p:spPr>
          <a:xfrm>
            <a:off x="398805" y="565967"/>
            <a:ext cx="1576299" cy="1145566"/>
          </a:xfrm>
          <a:prstGeom prst="rect">
            <a:avLst/>
          </a:prstGeom>
        </p:spPr>
      </p:pic>
      <p:pic>
        <p:nvPicPr>
          <p:cNvPr id="22" name="Picture 21">
            <a:extLst>
              <a:ext uri="{FF2B5EF4-FFF2-40B4-BE49-F238E27FC236}">
                <a16:creationId xmlns:a16="http://schemas.microsoft.com/office/drawing/2014/main" id="{DCB0C5C4-5142-AF29-2C70-C3E8E65DF1E9}"/>
              </a:ext>
            </a:extLst>
          </p:cNvPr>
          <p:cNvPicPr>
            <a:picLocks noChangeAspect="1"/>
          </p:cNvPicPr>
          <p:nvPr/>
        </p:nvPicPr>
        <p:blipFill>
          <a:blip r:embed="rId5"/>
          <a:stretch>
            <a:fillRect/>
          </a:stretch>
        </p:blipFill>
        <p:spPr>
          <a:xfrm>
            <a:off x="0" y="0"/>
            <a:ext cx="12192000" cy="277000"/>
          </a:xfrm>
          <a:prstGeom prst="rect">
            <a:avLst/>
          </a:prstGeom>
        </p:spPr>
      </p:pic>
      <p:graphicFrame>
        <p:nvGraphicFramePr>
          <p:cNvPr id="6" name="Table 5">
            <a:extLst>
              <a:ext uri="{FF2B5EF4-FFF2-40B4-BE49-F238E27FC236}">
                <a16:creationId xmlns:a16="http://schemas.microsoft.com/office/drawing/2014/main" id="{31D569C3-C075-7589-98FA-AE79D23F6CC9}"/>
              </a:ext>
            </a:extLst>
          </p:cNvPr>
          <p:cNvGraphicFramePr>
            <a:graphicFrameLocks noGrp="1"/>
          </p:cNvGraphicFramePr>
          <p:nvPr>
            <p:extLst>
              <p:ext uri="{D42A27DB-BD31-4B8C-83A1-F6EECF244321}">
                <p14:modId xmlns:p14="http://schemas.microsoft.com/office/powerpoint/2010/main" val="3368162989"/>
              </p:ext>
            </p:extLst>
          </p:nvPr>
        </p:nvGraphicFramePr>
        <p:xfrm>
          <a:off x="5461000" y="479162"/>
          <a:ext cx="1270000" cy="1106805"/>
        </p:xfrm>
        <a:graphic>
          <a:graphicData uri="http://schemas.openxmlformats.org/drawingml/2006/table">
            <a:tbl>
              <a:tblPr/>
              <a:tblGrid>
                <a:gridCol w="1270000">
                  <a:extLst>
                    <a:ext uri="{9D8B030D-6E8A-4147-A177-3AD203B41FA5}">
                      <a16:colId xmlns:a16="http://schemas.microsoft.com/office/drawing/2014/main" val="1048737255"/>
                    </a:ext>
                  </a:extLst>
                </a:gridCol>
              </a:tblGrid>
              <a:tr h="200025">
                <a:tc>
                  <a:txBody>
                    <a:bodyPr/>
                    <a:lstStyle/>
                    <a:p>
                      <a:pPr algn="ctr" fontAlgn="b"/>
                      <a:endParaRPr lang="en-US" sz="1200" b="0" i="0" u="none" strike="noStrike" dirty="0">
                        <a:solidFill>
                          <a:srgbClr val="FFFFFF"/>
                        </a:solidFill>
                        <a:effectLst/>
                        <a:latin typeface="Calibri" panose="020F0502020204030204" pitchFamily="34" charset="0"/>
                      </a:endParaRPr>
                    </a:p>
                    <a:p>
                      <a:pPr algn="ctr" fontAlgn="b"/>
                      <a:endParaRPr lang="en-US" sz="1200" b="0" i="0" u="none" strike="noStrike" dirty="0">
                        <a:solidFill>
                          <a:srgbClr val="FFFFFF"/>
                        </a:solidFill>
                        <a:effectLst/>
                        <a:latin typeface="Calibri" panose="020F0502020204030204" pitchFamily="34" charset="0"/>
                      </a:endParaRPr>
                    </a:p>
                    <a:p>
                      <a:pPr algn="ctr" fontAlgn="b"/>
                      <a:r>
                        <a:rPr lang="en-US" sz="1200" b="0" i="0" u="none" strike="noStrike" dirty="0">
                          <a:solidFill>
                            <a:srgbClr val="FFFFFF"/>
                          </a:solidFill>
                          <a:effectLst/>
                          <a:latin typeface="Calibri" panose="020F0502020204030204" pitchFamily="34" charset="0"/>
                        </a:rPr>
                        <a:t>Insert Client Logo Here</a:t>
                      </a:r>
                    </a:p>
                    <a:p>
                      <a:pPr algn="ctr" fontAlgn="b"/>
                      <a:endParaRPr lang="en-US" sz="1200" b="0" i="0" u="none" strike="noStrike" dirty="0">
                        <a:solidFill>
                          <a:srgbClr val="FFFFFF"/>
                        </a:solidFill>
                        <a:effectLst/>
                        <a:latin typeface="Calibri" panose="020F0502020204030204" pitchFamily="34" charset="0"/>
                      </a:endParaRPr>
                    </a:p>
                    <a:p>
                      <a:pPr algn="ctr" fontAlgn="b"/>
                      <a:endParaRPr lang="en-US" sz="1200" b="0"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810841974"/>
                  </a:ext>
                </a:extLst>
              </a:tr>
            </a:tbl>
          </a:graphicData>
        </a:graphic>
      </p:graphicFrame>
      <p:sp>
        <p:nvSpPr>
          <p:cNvPr id="10" name="TextBox 9">
            <a:extLst>
              <a:ext uri="{FF2B5EF4-FFF2-40B4-BE49-F238E27FC236}">
                <a16:creationId xmlns:a16="http://schemas.microsoft.com/office/drawing/2014/main" id="{93AFD352-54FB-FA93-2DFA-AB8C9F265493}"/>
              </a:ext>
            </a:extLst>
          </p:cNvPr>
          <p:cNvSpPr txBox="1"/>
          <p:nvPr/>
        </p:nvSpPr>
        <p:spPr>
          <a:xfrm>
            <a:off x="871653" y="3496137"/>
            <a:ext cx="4893714" cy="329120"/>
          </a:xfrm>
          <a:prstGeom prst="rect">
            <a:avLst/>
          </a:prstGeom>
          <a:noFill/>
        </p:spPr>
        <p:txBody>
          <a:bodyPr wrap="square" lIns="0" tIns="36000" rIns="216000" bIns="36000" rtlCol="0">
            <a:spAutoFit/>
          </a:bodyPr>
          <a:lstStyle/>
          <a:p>
            <a:pPr algn="ctr">
              <a:lnSpc>
                <a:spcPct val="130000"/>
              </a:lnSpc>
              <a:spcBef>
                <a:spcPts val="1000"/>
              </a:spcBef>
            </a:pPr>
            <a:r>
              <a:rPr lang="en-US" sz="1400" b="1" spc="300" dirty="0"/>
              <a:t>MARKET RESEARCH RESULTS</a:t>
            </a:r>
          </a:p>
        </p:txBody>
      </p:sp>
      <p:sp>
        <p:nvSpPr>
          <p:cNvPr id="11" name="TextBox 10">
            <a:extLst>
              <a:ext uri="{FF2B5EF4-FFF2-40B4-BE49-F238E27FC236}">
                <a16:creationId xmlns:a16="http://schemas.microsoft.com/office/drawing/2014/main" id="{4EA67C30-53B0-0FA5-9A7D-D3E1358D7F44}"/>
              </a:ext>
            </a:extLst>
          </p:cNvPr>
          <p:cNvSpPr txBox="1"/>
          <p:nvPr/>
        </p:nvSpPr>
        <p:spPr>
          <a:xfrm>
            <a:off x="1556662" y="3976603"/>
            <a:ext cx="3523696" cy="288147"/>
          </a:xfrm>
          <a:prstGeom prst="rect">
            <a:avLst/>
          </a:prstGeom>
          <a:noFill/>
        </p:spPr>
        <p:txBody>
          <a:bodyPr wrap="square" lIns="0" tIns="36000" rIns="216000" bIns="36000" rtlCol="0">
            <a:spAutoFit/>
          </a:bodyPr>
          <a:lstStyle/>
          <a:p>
            <a:pPr algn="ctr">
              <a:spcBef>
                <a:spcPts val="600"/>
              </a:spcBef>
            </a:pPr>
            <a:r>
              <a:rPr lang="en-US" sz="1400" b="1" spc="200" dirty="0"/>
              <a:t>&lt;&lt;Month&gt;&gt; XX, &lt;&lt;Year&gt;&gt;</a:t>
            </a:r>
          </a:p>
        </p:txBody>
      </p:sp>
      <p:grpSp>
        <p:nvGrpSpPr>
          <p:cNvPr id="12" name="Group 11">
            <a:extLst>
              <a:ext uri="{FF2B5EF4-FFF2-40B4-BE49-F238E27FC236}">
                <a16:creationId xmlns:a16="http://schemas.microsoft.com/office/drawing/2014/main" id="{3A84BE88-C599-70FC-EA0C-82160CF0B5B2}"/>
              </a:ext>
            </a:extLst>
          </p:cNvPr>
          <p:cNvGrpSpPr>
            <a:grpSpLocks/>
          </p:cNvGrpSpPr>
          <p:nvPr/>
        </p:nvGrpSpPr>
        <p:grpSpPr bwMode="auto">
          <a:xfrm>
            <a:off x="949997" y="5371148"/>
            <a:ext cx="5149849" cy="371475"/>
            <a:chOff x="2930526" y="5965372"/>
            <a:chExt cx="5149444" cy="371249"/>
          </a:xfrm>
        </p:grpSpPr>
        <p:sp>
          <p:nvSpPr>
            <p:cNvPr id="15" name="Text Box 8">
              <a:extLst>
                <a:ext uri="{FF2B5EF4-FFF2-40B4-BE49-F238E27FC236}">
                  <a16:creationId xmlns:a16="http://schemas.microsoft.com/office/drawing/2014/main" id="{D9258FC9-AFB5-7643-A6C4-3CACE41CF5E2}"/>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16" name="Picture 15" descr="alert.png">
              <a:extLst>
                <a:ext uri="{FF2B5EF4-FFF2-40B4-BE49-F238E27FC236}">
                  <a16:creationId xmlns:a16="http://schemas.microsoft.com/office/drawing/2014/main" id="{6B23E459-5562-F6A8-7834-FA183C1F359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91BEBBC-CADE-B668-E2BF-016E4854542C}"/>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sp>
        <p:nvSpPr>
          <p:cNvPr id="18" name="TextBox 17">
            <a:extLst>
              <a:ext uri="{FF2B5EF4-FFF2-40B4-BE49-F238E27FC236}">
                <a16:creationId xmlns:a16="http://schemas.microsoft.com/office/drawing/2014/main" id="{ADF511DC-6866-3AEE-80D0-3E85380B472B}"/>
              </a:ext>
            </a:extLst>
          </p:cNvPr>
          <p:cNvSpPr txBox="1"/>
          <p:nvPr/>
        </p:nvSpPr>
        <p:spPr>
          <a:xfrm>
            <a:off x="1050966" y="6112567"/>
            <a:ext cx="10090068" cy="276999"/>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1200" i="0" u="none" strike="noStrike" kern="1200" cap="none" spc="0" normalizeH="0" baseline="0" noProof="0" dirty="0">
              <a:ln>
                <a:noFill/>
              </a:ln>
              <a:effectLst/>
              <a:uLnTx/>
              <a:uFillTx/>
              <a:ea typeface="+mn-ea"/>
              <a:cs typeface="Calibri" panose="020F0502020204030204" pitchFamily="34" charset="0"/>
            </a:endParaRPr>
          </a:p>
        </p:txBody>
      </p:sp>
      <p:sp>
        <p:nvSpPr>
          <p:cNvPr id="19" name="TextBox 18">
            <a:extLst>
              <a:ext uri="{FF2B5EF4-FFF2-40B4-BE49-F238E27FC236}">
                <a16:creationId xmlns:a16="http://schemas.microsoft.com/office/drawing/2014/main" id="{AC1FA995-E441-EFB6-E07F-503BF1D437D6}"/>
              </a:ext>
            </a:extLst>
          </p:cNvPr>
          <p:cNvSpPr txBox="1"/>
          <p:nvPr/>
        </p:nvSpPr>
        <p:spPr>
          <a:xfrm>
            <a:off x="1524000" y="6497468"/>
            <a:ext cx="9144000" cy="276999"/>
          </a:xfrm>
          <a:prstGeom prst="rect">
            <a:avLst/>
          </a:prstGeom>
          <a:noFill/>
        </p:spPr>
        <p:txBody>
          <a:bodyPr wrap="square" rtlCol="0">
            <a:spAutoFit/>
          </a:bodyPr>
          <a:lstStyle/>
          <a:p>
            <a:pPr lvl="0" algn="ctr" defTabSz="713232">
              <a:defRPr/>
            </a:pPr>
            <a:r>
              <a:rPr lang="en-US" sz="1200" dirty="0">
                <a:cs typeface="Calibri" panose="020F0502020204030204" pitchFamily="34" charset="0"/>
              </a:rPr>
              <a:t>NEW YORK     OTTAWA     </a:t>
            </a:r>
            <a:r>
              <a:rPr kumimoji="0" lang="en-US" sz="12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sp>
        <p:nvSpPr>
          <p:cNvPr id="2" name="Title 1">
            <a:extLst>
              <a:ext uri="{FF2B5EF4-FFF2-40B4-BE49-F238E27FC236}">
                <a16:creationId xmlns:a16="http://schemas.microsoft.com/office/drawing/2014/main" id="{35E7E17D-32B9-98A9-AA46-73B67CAD54DE}"/>
              </a:ext>
            </a:extLst>
          </p:cNvPr>
          <p:cNvSpPr txBox="1">
            <a:spLocks/>
          </p:cNvSpPr>
          <p:nvPr/>
        </p:nvSpPr>
        <p:spPr>
          <a:xfrm>
            <a:off x="487680" y="2993719"/>
            <a:ext cx="6492240" cy="538802"/>
          </a:xfrm>
          <a:prstGeom prst="rect">
            <a:avLst/>
          </a:prstGeom>
          <a:effectLst/>
        </p:spPr>
        <p:txBody>
          <a:bodyPr wrap="square">
            <a:spAutoFit/>
          </a:bodyPr>
          <a:lstStyle>
            <a:lvl1pPr algn="ctr" defTabSz="914318" rtl="0" eaLnBrk="1" latinLnBrk="0" hangingPunct="1">
              <a:lnSpc>
                <a:spcPct val="80000"/>
              </a:lnSpc>
              <a:spcBef>
                <a:spcPct val="0"/>
              </a:spcBef>
              <a:buNone/>
              <a:defRPr sz="7600" b="1" i="0" kern="1200" spc="-100" baseline="0">
                <a:solidFill>
                  <a:schemeClr val="tx1"/>
                </a:solidFill>
                <a:latin typeface="Montserrat Black" charset="0"/>
                <a:ea typeface="Montserrat Black" charset="0"/>
                <a:cs typeface="Montserrat Black" charset="0"/>
              </a:defRPr>
            </a:lvl1pPr>
          </a:lstStyle>
          <a:p>
            <a:r>
              <a:rPr lang="en-US" sz="3600" dirty="0">
                <a:latin typeface="Montserrat" panose="00000500000000000000" pitchFamily="50" charset="0"/>
              </a:rPr>
              <a:t>Project &lt;&lt;</a:t>
            </a:r>
            <a:r>
              <a:rPr lang="en-US" sz="3600" dirty="0" err="1">
                <a:latin typeface="Montserrat" panose="00000500000000000000" pitchFamily="50" charset="0"/>
              </a:rPr>
              <a:t>ProjectName</a:t>
            </a:r>
            <a:r>
              <a:rPr lang="en-US" sz="3600" dirty="0">
                <a:latin typeface="Montserrat" panose="00000500000000000000" pitchFamily="50" charset="0"/>
              </a:rPr>
              <a:t>&gt;&gt;</a:t>
            </a:r>
          </a:p>
        </p:txBody>
      </p:sp>
    </p:spTree>
    <p:extLst>
      <p:ext uri="{BB962C8B-B14F-4D97-AF65-F5344CB8AC3E}">
        <p14:creationId xmlns:p14="http://schemas.microsoft.com/office/powerpoint/2010/main" val="1710441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strVal val="2/3*#ppt_w"/>
                                          </p:val>
                                        </p:tav>
                                        <p:tav tm="100000">
                                          <p:val>
                                            <p:strVal val="#ppt_w"/>
                                          </p:val>
                                        </p:tav>
                                      </p:tavLst>
                                    </p:anim>
                                    <p:anim calcmode="lin" valueType="num">
                                      <p:cBhvr>
                                        <p:cTn id="8" dur="250" fill="hold"/>
                                        <p:tgtEl>
                                          <p:spTgt spid="11"/>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1000"/>
                                  </p:stCondLst>
                                  <p:childTnLst>
                                    <p:animMotion origin="layout" path="M 2.08333E-6 -4.44444E-6 L -0.06797 0.00093 " pathEditMode="relative" rAng="0" ptsTypes="AA">
                                      <p:cBhvr>
                                        <p:cTn id="10" dur="500" spd="-100000" fill="hold"/>
                                        <p:tgtEl>
                                          <p:spTgt spid="11"/>
                                        </p:tgtEl>
                                        <p:attrNameLst>
                                          <p:attrName>ppt_x</p:attrName>
                                          <p:attrName>ppt_y</p:attrName>
                                        </p:attrNameLst>
                                      </p:cBhvr>
                                      <p:rCtr x="-339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(Cont.)</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grpSp>
        <p:nvGrpSpPr>
          <p:cNvPr id="6" name="Group 5">
            <a:extLst>
              <a:ext uri="{FF2B5EF4-FFF2-40B4-BE49-F238E27FC236}">
                <a16:creationId xmlns:a16="http://schemas.microsoft.com/office/drawing/2014/main" id="{1B5F1060-AA1F-F94F-60CC-D9E75C466542}"/>
              </a:ext>
            </a:extLst>
          </p:cNvPr>
          <p:cNvGrpSpPr/>
          <p:nvPr/>
        </p:nvGrpSpPr>
        <p:grpSpPr>
          <a:xfrm>
            <a:off x="1772271" y="749679"/>
            <a:ext cx="8667872" cy="616253"/>
            <a:chOff x="1418252" y="1394858"/>
            <a:chExt cx="9769151" cy="779175"/>
          </a:xfrm>
          <a:solidFill>
            <a:srgbClr val="CCFFCC"/>
          </a:solidFill>
        </p:grpSpPr>
        <p:sp>
          <p:nvSpPr>
            <p:cNvPr id="7" name="Rounded Rectangle 8">
              <a:extLst>
                <a:ext uri="{FF2B5EF4-FFF2-40B4-BE49-F238E27FC236}">
                  <a16:creationId xmlns:a16="http://schemas.microsoft.com/office/drawing/2014/main" id="{2F23F370-5FCF-03DC-C9EC-4314042C361E}"/>
                </a:ext>
              </a:extLst>
            </p:cNvPr>
            <p:cNvSpPr/>
            <p:nvPr/>
          </p:nvSpPr>
          <p:spPr>
            <a:xfrm>
              <a:off x="1418252" y="1394858"/>
              <a:ext cx="9769151" cy="779175"/>
            </a:xfrm>
            <a:prstGeom prst="roundRect">
              <a:avLst>
                <a:gd name="adj" fmla="val 9133"/>
              </a:avLst>
            </a:prstGeom>
            <a:solidFill>
              <a:srgbClr val="FFFF99"/>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
              <a:extLst>
                <a:ext uri="{FF2B5EF4-FFF2-40B4-BE49-F238E27FC236}">
                  <a16:creationId xmlns:a16="http://schemas.microsoft.com/office/drawing/2014/main" id="{6530326C-A5A4-20D2-F96B-D1D9FD2AD2D2}"/>
                </a:ext>
              </a:extLst>
            </p:cNvPr>
            <p:cNvSpPr/>
            <p:nvPr/>
          </p:nvSpPr>
          <p:spPr>
            <a:xfrm>
              <a:off x="1492897" y="1480992"/>
              <a:ext cx="9619861" cy="606907"/>
            </a:xfrm>
            <a:prstGeom prst="roundRect">
              <a:avLst>
                <a:gd name="adj" fmla="val 996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p>
            <a:p>
              <a:pPr algn="ctr"/>
              <a:r>
                <a:rPr lang="en-US" sz="1400" b="1" i="1" dirty="0">
                  <a:solidFill>
                    <a:srgbClr val="FF0000"/>
                  </a:solidFill>
                </a:rPr>
                <a:t>Performs well among all of the marketing measurements</a:t>
              </a:r>
              <a:endParaRPr lang="en-US" sz="1400" i="1" dirty="0">
                <a:solidFill>
                  <a:srgbClr val="FF0000"/>
                </a:solidFill>
              </a:endParaRPr>
            </a:p>
          </p:txBody>
        </p:sp>
      </p:grpSp>
      <p:sp>
        <p:nvSpPr>
          <p:cNvPr id="2" name="Rectangle: Rounded Corners 1">
            <a:extLst>
              <a:ext uri="{FF2B5EF4-FFF2-40B4-BE49-F238E27FC236}">
                <a16:creationId xmlns:a16="http://schemas.microsoft.com/office/drawing/2014/main" id="{22CB154D-C0B7-BD9D-C5C5-E079562F4355}"/>
              </a:ext>
            </a:extLst>
          </p:cNvPr>
          <p:cNvSpPr/>
          <p:nvPr/>
        </p:nvSpPr>
        <p:spPr>
          <a:xfrm>
            <a:off x="672534" y="2366550"/>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3379252976"/>
              </p:ext>
            </p:extLst>
          </p:nvPr>
        </p:nvGraphicFramePr>
        <p:xfrm>
          <a:off x="991341" y="2471195"/>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3rd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XX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test name.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72150" y="1646620"/>
            <a:ext cx="10859942" cy="510323"/>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880057" y="1689183"/>
              <a:ext cx="2465391" cy="322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test name ranks first in the Brandex Marketing Summary and is the top name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185933" y="2384205"/>
            <a:ext cx="4346159" cy="1569493"/>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881064"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Unaided Associations: XXXXX - x.x%</a:t>
              </a:r>
            </a:p>
            <a:p>
              <a:pPr marL="173038" lvl="0" indent="-173038" defTabSz="622300">
                <a:lnSpc>
                  <a:spcPct val="90000"/>
                </a:lnSpc>
                <a:spcBef>
                  <a:spcPct val="0"/>
                </a:spcBef>
                <a:spcAft>
                  <a:spcPct val="35000"/>
                </a:spcAft>
                <a:buFont typeface="Wingdings" panose="05000000000000000000" pitchFamily="2" charset="2"/>
                <a:buChar char="Ø"/>
              </a:pPr>
              <a:r>
                <a:rPr lang="en-US" sz="1400" i="1" dirty="0">
                  <a:solidFill>
                    <a:schemeClr val="bg1"/>
                  </a:solidFill>
                  <a:cs typeface="Calibri" panose="020F0502020204030204" pitchFamily="34" charset="0"/>
                </a:rPr>
                <a:t>Fit to Product Category (XXXX) - x.x%</a:t>
              </a:r>
              <a:endParaRPr lang="fr-FR" sz="1400" i="1" kern="1200" dirty="0">
                <a:solidFill>
                  <a:schemeClr val="bg1"/>
                </a:solidFill>
                <a:cs typeface="Calibri" panose="020F0502020204030204" pitchFamily="34" charset="0"/>
              </a:endParaRP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Name Similarity (None): x.x%</a:t>
              </a:r>
            </a:p>
            <a:p>
              <a:pPr marL="173038" lvl="0" indent="-173038" defTabSz="622300">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Negative/Offensive Communication (No): x.x%</a:t>
              </a:r>
            </a:p>
            <a:p>
              <a:pPr marL="173038" lvl="0" indent="-173038" defTabSz="174625">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Exaggerative/Inappropriate Claim</a:t>
              </a:r>
              <a:r>
                <a:rPr lang="fr-FR" sz="1400" i="1" dirty="0">
                  <a:solidFill>
                    <a:schemeClr val="bg1"/>
                  </a:solidFill>
                  <a:cs typeface="Calibri" panose="020F0502020204030204" pitchFamily="34" charset="0"/>
                </a:rPr>
                <a:t> (None): x.x%</a:t>
              </a:r>
              <a:endParaRPr lang="fr-FR" sz="1400" i="1" kern="1200" dirty="0">
                <a:solidFill>
                  <a:schemeClr val="bg1"/>
                </a:solidFill>
                <a:cs typeface="Calibri" panose="020F0502020204030204" pitchFamily="34" charset="0"/>
              </a:endParaRPr>
            </a:p>
          </p:txBody>
        </p:sp>
      </p:grpSp>
      <p:graphicFrame>
        <p:nvGraphicFramePr>
          <p:cNvPr id="11" name="Diagram 10">
            <a:extLst>
              <a:ext uri="{FF2B5EF4-FFF2-40B4-BE49-F238E27FC236}">
                <a16:creationId xmlns:a16="http://schemas.microsoft.com/office/drawing/2014/main" id="{F4760F37-1056-4545-C362-62E72B78EDE0}"/>
              </a:ext>
            </a:extLst>
          </p:cNvPr>
          <p:cNvGraphicFramePr/>
          <p:nvPr>
            <p:extLst>
              <p:ext uri="{D42A27DB-BD31-4B8C-83A1-F6EECF244321}">
                <p14:modId xmlns:p14="http://schemas.microsoft.com/office/powerpoint/2010/main" val="907889901"/>
              </p:ext>
            </p:extLst>
          </p:nvPr>
        </p:nvGraphicFramePr>
        <p:xfrm>
          <a:off x="2191715" y="5305783"/>
          <a:ext cx="7812965"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1155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(Cont.)</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grpSp>
        <p:nvGrpSpPr>
          <p:cNvPr id="6" name="Group 5">
            <a:extLst>
              <a:ext uri="{FF2B5EF4-FFF2-40B4-BE49-F238E27FC236}">
                <a16:creationId xmlns:a16="http://schemas.microsoft.com/office/drawing/2014/main" id="{1B5F1060-AA1F-F94F-60CC-D9E75C466542}"/>
              </a:ext>
            </a:extLst>
          </p:cNvPr>
          <p:cNvGrpSpPr/>
          <p:nvPr/>
        </p:nvGrpSpPr>
        <p:grpSpPr>
          <a:xfrm>
            <a:off x="1772271" y="749679"/>
            <a:ext cx="8667872" cy="616253"/>
            <a:chOff x="1418252" y="1394858"/>
            <a:chExt cx="9769151" cy="779175"/>
          </a:xfrm>
          <a:solidFill>
            <a:srgbClr val="CCFFCC"/>
          </a:solidFill>
        </p:grpSpPr>
        <p:sp>
          <p:nvSpPr>
            <p:cNvPr id="7" name="Rounded Rectangle 8">
              <a:extLst>
                <a:ext uri="{FF2B5EF4-FFF2-40B4-BE49-F238E27FC236}">
                  <a16:creationId xmlns:a16="http://schemas.microsoft.com/office/drawing/2014/main" id="{2F23F370-5FCF-03DC-C9EC-4314042C361E}"/>
                </a:ext>
              </a:extLst>
            </p:cNvPr>
            <p:cNvSpPr/>
            <p:nvPr/>
          </p:nvSpPr>
          <p:spPr>
            <a:xfrm>
              <a:off x="1418252" y="1394858"/>
              <a:ext cx="9769151" cy="779175"/>
            </a:xfrm>
            <a:prstGeom prst="roundRect">
              <a:avLst>
                <a:gd name="adj" fmla="val 9133"/>
              </a:avLst>
            </a:prstGeom>
            <a:solidFill>
              <a:srgbClr val="FFCCFF"/>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
              <a:extLst>
                <a:ext uri="{FF2B5EF4-FFF2-40B4-BE49-F238E27FC236}">
                  <a16:creationId xmlns:a16="http://schemas.microsoft.com/office/drawing/2014/main" id="{6530326C-A5A4-20D2-F96B-D1D9FD2AD2D2}"/>
                </a:ext>
              </a:extLst>
            </p:cNvPr>
            <p:cNvSpPr/>
            <p:nvPr/>
          </p:nvSpPr>
          <p:spPr>
            <a:xfrm>
              <a:off x="1492897" y="1480992"/>
              <a:ext cx="9619861" cy="606907"/>
            </a:xfrm>
            <a:prstGeom prst="roundRect">
              <a:avLst>
                <a:gd name="adj" fmla="val 996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p>
            <a:p>
              <a:pPr algn="ctr"/>
              <a:r>
                <a:rPr lang="en-US" sz="1400" b="1" i="1" dirty="0">
                  <a:solidFill>
                    <a:srgbClr val="FF0000"/>
                  </a:solidFill>
                </a:rPr>
                <a:t>Performs well among all of the marketing measurements</a:t>
              </a:r>
              <a:endParaRPr lang="en-US" sz="1400" i="1" dirty="0">
                <a:solidFill>
                  <a:srgbClr val="FF0000"/>
                </a:solidFill>
              </a:endParaRPr>
            </a:p>
          </p:txBody>
        </p:sp>
      </p:grpSp>
      <p:sp>
        <p:nvSpPr>
          <p:cNvPr id="2" name="Rectangle: Rounded Corners 1">
            <a:extLst>
              <a:ext uri="{FF2B5EF4-FFF2-40B4-BE49-F238E27FC236}">
                <a16:creationId xmlns:a16="http://schemas.microsoft.com/office/drawing/2014/main" id="{22CB154D-C0B7-BD9D-C5C5-E079562F4355}"/>
              </a:ext>
            </a:extLst>
          </p:cNvPr>
          <p:cNvSpPr/>
          <p:nvPr/>
        </p:nvSpPr>
        <p:spPr>
          <a:xfrm>
            <a:off x="672534" y="2366550"/>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3361398439"/>
              </p:ext>
            </p:extLst>
          </p:nvPr>
        </p:nvGraphicFramePr>
        <p:xfrm>
          <a:off x="991341" y="2471195"/>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4th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XX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test name.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72150" y="1646620"/>
            <a:ext cx="10859942" cy="510323"/>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880057" y="1689183"/>
              <a:ext cx="2465391" cy="322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test name ranks first in the Brandex Marketing Summary and is the top name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185933" y="2384205"/>
            <a:ext cx="4346159" cy="1569493"/>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881064"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Unaided Associations: XXXXX - x.x%</a:t>
              </a:r>
            </a:p>
            <a:p>
              <a:pPr marL="173038" lvl="0" indent="-173038" defTabSz="622300">
                <a:lnSpc>
                  <a:spcPct val="90000"/>
                </a:lnSpc>
                <a:spcBef>
                  <a:spcPct val="0"/>
                </a:spcBef>
                <a:spcAft>
                  <a:spcPct val="35000"/>
                </a:spcAft>
                <a:buFont typeface="Wingdings" panose="05000000000000000000" pitchFamily="2" charset="2"/>
                <a:buChar char="Ø"/>
              </a:pPr>
              <a:r>
                <a:rPr lang="en-US" sz="1400" i="1" dirty="0">
                  <a:solidFill>
                    <a:schemeClr val="bg1"/>
                  </a:solidFill>
                  <a:cs typeface="Calibri" panose="020F0502020204030204" pitchFamily="34" charset="0"/>
                </a:rPr>
                <a:t>Fit to Product Category (XXXX) - x.x%</a:t>
              </a:r>
              <a:endParaRPr lang="fr-FR" sz="1400" i="1" kern="1200" dirty="0">
                <a:solidFill>
                  <a:schemeClr val="bg1"/>
                </a:solidFill>
                <a:cs typeface="Calibri" panose="020F0502020204030204" pitchFamily="34" charset="0"/>
              </a:endParaRP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Name Similarity (None): x.x%</a:t>
              </a:r>
            </a:p>
            <a:p>
              <a:pPr marL="173038" lvl="0" indent="-173038" defTabSz="622300">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Negative/Offensive Communication (No): x.x%</a:t>
              </a:r>
            </a:p>
            <a:p>
              <a:pPr marL="173038" lvl="0" indent="-173038" defTabSz="174625">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Exaggerative/Inappropriate Claim</a:t>
              </a:r>
              <a:r>
                <a:rPr lang="fr-FR" sz="1400" i="1" dirty="0">
                  <a:solidFill>
                    <a:schemeClr val="bg1"/>
                  </a:solidFill>
                  <a:cs typeface="Calibri" panose="020F0502020204030204" pitchFamily="34" charset="0"/>
                </a:rPr>
                <a:t> (None): x.x%</a:t>
              </a:r>
              <a:endParaRPr lang="fr-FR" sz="1400" i="1" kern="1200" dirty="0">
                <a:solidFill>
                  <a:schemeClr val="bg1"/>
                </a:solidFill>
                <a:cs typeface="Calibri" panose="020F0502020204030204" pitchFamily="34" charset="0"/>
              </a:endParaRPr>
            </a:p>
          </p:txBody>
        </p:sp>
      </p:grpSp>
      <p:graphicFrame>
        <p:nvGraphicFramePr>
          <p:cNvPr id="11" name="Diagram 10">
            <a:extLst>
              <a:ext uri="{FF2B5EF4-FFF2-40B4-BE49-F238E27FC236}">
                <a16:creationId xmlns:a16="http://schemas.microsoft.com/office/drawing/2014/main" id="{2502080E-BD25-A886-A59B-5B62EED2890C}"/>
              </a:ext>
            </a:extLst>
          </p:cNvPr>
          <p:cNvGraphicFramePr/>
          <p:nvPr>
            <p:extLst>
              <p:ext uri="{D42A27DB-BD31-4B8C-83A1-F6EECF244321}">
                <p14:modId xmlns:p14="http://schemas.microsoft.com/office/powerpoint/2010/main" val="907889901"/>
              </p:ext>
            </p:extLst>
          </p:nvPr>
        </p:nvGraphicFramePr>
        <p:xfrm>
          <a:off x="2191715" y="5305783"/>
          <a:ext cx="7812965"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661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(Cont.)</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grpSp>
        <p:nvGrpSpPr>
          <p:cNvPr id="6" name="Group 5">
            <a:extLst>
              <a:ext uri="{FF2B5EF4-FFF2-40B4-BE49-F238E27FC236}">
                <a16:creationId xmlns:a16="http://schemas.microsoft.com/office/drawing/2014/main" id="{1B5F1060-AA1F-F94F-60CC-D9E75C466542}"/>
              </a:ext>
            </a:extLst>
          </p:cNvPr>
          <p:cNvGrpSpPr/>
          <p:nvPr/>
        </p:nvGrpSpPr>
        <p:grpSpPr>
          <a:xfrm>
            <a:off x="1772271" y="749679"/>
            <a:ext cx="8667872" cy="616253"/>
            <a:chOff x="1418252" y="1394858"/>
            <a:chExt cx="9769151" cy="779175"/>
          </a:xfrm>
          <a:solidFill>
            <a:srgbClr val="CCFFCC"/>
          </a:solidFill>
        </p:grpSpPr>
        <p:sp>
          <p:nvSpPr>
            <p:cNvPr id="7" name="Rounded Rectangle 8">
              <a:extLst>
                <a:ext uri="{FF2B5EF4-FFF2-40B4-BE49-F238E27FC236}">
                  <a16:creationId xmlns:a16="http://schemas.microsoft.com/office/drawing/2014/main" id="{2F23F370-5FCF-03DC-C9EC-4314042C361E}"/>
                </a:ext>
              </a:extLst>
            </p:cNvPr>
            <p:cNvSpPr/>
            <p:nvPr/>
          </p:nvSpPr>
          <p:spPr>
            <a:xfrm>
              <a:off x="1418252" y="1394858"/>
              <a:ext cx="9769151" cy="779175"/>
            </a:xfrm>
            <a:prstGeom prst="roundRect">
              <a:avLst>
                <a:gd name="adj" fmla="val 9133"/>
              </a:avLst>
            </a:prstGeom>
            <a:solidFill>
              <a:srgbClr val="FFCC99"/>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
              <a:extLst>
                <a:ext uri="{FF2B5EF4-FFF2-40B4-BE49-F238E27FC236}">
                  <a16:creationId xmlns:a16="http://schemas.microsoft.com/office/drawing/2014/main" id="{6530326C-A5A4-20D2-F96B-D1D9FD2AD2D2}"/>
                </a:ext>
              </a:extLst>
            </p:cNvPr>
            <p:cNvSpPr/>
            <p:nvPr/>
          </p:nvSpPr>
          <p:spPr>
            <a:xfrm>
              <a:off x="1492897" y="1480992"/>
              <a:ext cx="9619861" cy="606907"/>
            </a:xfrm>
            <a:prstGeom prst="roundRect">
              <a:avLst>
                <a:gd name="adj" fmla="val 996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p>
            <a:p>
              <a:pPr algn="ctr"/>
              <a:r>
                <a:rPr lang="en-US" sz="1400" b="1" i="1" dirty="0">
                  <a:solidFill>
                    <a:srgbClr val="FF0000"/>
                  </a:solidFill>
                </a:rPr>
                <a:t>Performs well among all of the marketing measurements</a:t>
              </a:r>
              <a:endParaRPr lang="en-US" sz="1400" i="1" dirty="0">
                <a:solidFill>
                  <a:srgbClr val="FF0000"/>
                </a:solidFill>
              </a:endParaRPr>
            </a:p>
          </p:txBody>
        </p:sp>
      </p:grpSp>
      <p:sp>
        <p:nvSpPr>
          <p:cNvPr id="2" name="Rectangle: Rounded Corners 1">
            <a:extLst>
              <a:ext uri="{FF2B5EF4-FFF2-40B4-BE49-F238E27FC236}">
                <a16:creationId xmlns:a16="http://schemas.microsoft.com/office/drawing/2014/main" id="{22CB154D-C0B7-BD9D-C5C5-E079562F4355}"/>
              </a:ext>
            </a:extLst>
          </p:cNvPr>
          <p:cNvSpPr/>
          <p:nvPr/>
        </p:nvSpPr>
        <p:spPr>
          <a:xfrm>
            <a:off x="672534" y="2366550"/>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61353458"/>
              </p:ext>
            </p:extLst>
          </p:nvPr>
        </p:nvGraphicFramePr>
        <p:xfrm>
          <a:off x="991341" y="2471195"/>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5th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XX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test name.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72150" y="1646620"/>
            <a:ext cx="10859942" cy="510323"/>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880057" y="1689183"/>
              <a:ext cx="2465391" cy="322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test name ranks first in the Brandex Marketing Summary and is the top name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185933" y="2384205"/>
            <a:ext cx="4346159" cy="1569493"/>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881064"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Unaided Associations: XXXXX - x.x%</a:t>
              </a:r>
            </a:p>
            <a:p>
              <a:pPr marL="173038" lvl="0" indent="-173038" defTabSz="622300">
                <a:lnSpc>
                  <a:spcPct val="90000"/>
                </a:lnSpc>
                <a:spcBef>
                  <a:spcPct val="0"/>
                </a:spcBef>
                <a:spcAft>
                  <a:spcPct val="35000"/>
                </a:spcAft>
                <a:buFont typeface="Wingdings" panose="05000000000000000000" pitchFamily="2" charset="2"/>
                <a:buChar char="Ø"/>
              </a:pPr>
              <a:r>
                <a:rPr lang="en-US" sz="1400" i="1" dirty="0">
                  <a:solidFill>
                    <a:schemeClr val="bg1"/>
                  </a:solidFill>
                  <a:cs typeface="Calibri" panose="020F0502020204030204" pitchFamily="34" charset="0"/>
                </a:rPr>
                <a:t>Fit to Product Category (XXXX) - x.x%</a:t>
              </a:r>
              <a:endParaRPr lang="fr-FR" sz="1400" i="1" kern="1200" dirty="0">
                <a:solidFill>
                  <a:schemeClr val="bg1"/>
                </a:solidFill>
                <a:cs typeface="Calibri" panose="020F0502020204030204" pitchFamily="34" charset="0"/>
              </a:endParaRP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Name Similarity (None): x.x%</a:t>
              </a:r>
            </a:p>
            <a:p>
              <a:pPr marL="173038" lvl="0" indent="-173038" defTabSz="622300">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Negative/Offensive Communication (No): x.x%</a:t>
              </a:r>
            </a:p>
            <a:p>
              <a:pPr marL="173038" lvl="0" indent="-173038" defTabSz="174625">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Exaggerative/Inappropriate Claim</a:t>
              </a:r>
              <a:r>
                <a:rPr lang="fr-FR" sz="1400" i="1" dirty="0">
                  <a:solidFill>
                    <a:schemeClr val="bg1"/>
                  </a:solidFill>
                  <a:cs typeface="Calibri" panose="020F0502020204030204" pitchFamily="34" charset="0"/>
                </a:rPr>
                <a:t> (None): x.x%</a:t>
              </a:r>
              <a:endParaRPr lang="fr-FR" sz="1400" i="1" kern="1200" dirty="0">
                <a:solidFill>
                  <a:schemeClr val="bg1"/>
                </a:solidFill>
                <a:cs typeface="Calibri" panose="020F0502020204030204" pitchFamily="34" charset="0"/>
              </a:endParaRPr>
            </a:p>
          </p:txBody>
        </p:sp>
      </p:grpSp>
      <p:graphicFrame>
        <p:nvGraphicFramePr>
          <p:cNvPr id="11" name="Diagram 10">
            <a:extLst>
              <a:ext uri="{FF2B5EF4-FFF2-40B4-BE49-F238E27FC236}">
                <a16:creationId xmlns:a16="http://schemas.microsoft.com/office/drawing/2014/main" id="{ED553E25-1266-1FFC-B38E-0A99983BFE6C}"/>
              </a:ext>
            </a:extLst>
          </p:cNvPr>
          <p:cNvGraphicFramePr/>
          <p:nvPr>
            <p:extLst>
              <p:ext uri="{D42A27DB-BD31-4B8C-83A1-F6EECF244321}">
                <p14:modId xmlns:p14="http://schemas.microsoft.com/office/powerpoint/2010/main" val="907889901"/>
              </p:ext>
            </p:extLst>
          </p:nvPr>
        </p:nvGraphicFramePr>
        <p:xfrm>
          <a:off x="2191715" y="5305783"/>
          <a:ext cx="7812965"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5996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(Cont.)</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grpSp>
        <p:nvGrpSpPr>
          <p:cNvPr id="6" name="Group 5">
            <a:extLst>
              <a:ext uri="{FF2B5EF4-FFF2-40B4-BE49-F238E27FC236}">
                <a16:creationId xmlns:a16="http://schemas.microsoft.com/office/drawing/2014/main" id="{1B5F1060-AA1F-F94F-60CC-D9E75C466542}"/>
              </a:ext>
            </a:extLst>
          </p:cNvPr>
          <p:cNvGrpSpPr/>
          <p:nvPr/>
        </p:nvGrpSpPr>
        <p:grpSpPr>
          <a:xfrm>
            <a:off x="1772271" y="749679"/>
            <a:ext cx="8667872" cy="616253"/>
            <a:chOff x="1418252" y="1394858"/>
            <a:chExt cx="9769151" cy="779175"/>
          </a:xfrm>
          <a:solidFill>
            <a:srgbClr val="CCFFCC"/>
          </a:solidFill>
        </p:grpSpPr>
        <p:sp>
          <p:nvSpPr>
            <p:cNvPr id="7" name="Rounded Rectangle 8">
              <a:extLst>
                <a:ext uri="{FF2B5EF4-FFF2-40B4-BE49-F238E27FC236}">
                  <a16:creationId xmlns:a16="http://schemas.microsoft.com/office/drawing/2014/main" id="{2F23F370-5FCF-03DC-C9EC-4314042C361E}"/>
                </a:ext>
              </a:extLst>
            </p:cNvPr>
            <p:cNvSpPr/>
            <p:nvPr/>
          </p:nvSpPr>
          <p:spPr>
            <a:xfrm>
              <a:off x="1418252" y="1394858"/>
              <a:ext cx="9769151" cy="779175"/>
            </a:xfrm>
            <a:prstGeom prst="roundRect">
              <a:avLst>
                <a:gd name="adj" fmla="val 9133"/>
              </a:avLst>
            </a:prstGeom>
            <a:solidFill>
              <a:srgbClr val="FDE9D9"/>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
              <a:extLst>
                <a:ext uri="{FF2B5EF4-FFF2-40B4-BE49-F238E27FC236}">
                  <a16:creationId xmlns:a16="http://schemas.microsoft.com/office/drawing/2014/main" id="{6530326C-A5A4-20D2-F96B-D1D9FD2AD2D2}"/>
                </a:ext>
              </a:extLst>
            </p:cNvPr>
            <p:cNvSpPr/>
            <p:nvPr/>
          </p:nvSpPr>
          <p:spPr>
            <a:xfrm>
              <a:off x="1492897" y="1480992"/>
              <a:ext cx="9619861" cy="606907"/>
            </a:xfrm>
            <a:prstGeom prst="roundRect">
              <a:avLst>
                <a:gd name="adj" fmla="val 996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XXXX</a:t>
              </a:r>
            </a:p>
            <a:p>
              <a:pPr algn="ctr"/>
              <a:r>
                <a:rPr lang="en-US" sz="1400" b="1" i="1" dirty="0">
                  <a:solidFill>
                    <a:srgbClr val="FF0000"/>
                  </a:solidFill>
                </a:rPr>
                <a:t>Performs well among all of the marketing measurements</a:t>
              </a:r>
              <a:endParaRPr lang="en-US" sz="1400" i="1" dirty="0">
                <a:solidFill>
                  <a:srgbClr val="FF0000"/>
                </a:solidFill>
              </a:endParaRPr>
            </a:p>
          </p:txBody>
        </p:sp>
      </p:grpSp>
      <p:sp>
        <p:nvSpPr>
          <p:cNvPr id="2" name="Rectangle: Rounded Corners 1">
            <a:extLst>
              <a:ext uri="{FF2B5EF4-FFF2-40B4-BE49-F238E27FC236}">
                <a16:creationId xmlns:a16="http://schemas.microsoft.com/office/drawing/2014/main" id="{22CB154D-C0B7-BD9D-C5C5-E079562F4355}"/>
              </a:ext>
            </a:extLst>
          </p:cNvPr>
          <p:cNvSpPr/>
          <p:nvPr/>
        </p:nvSpPr>
        <p:spPr>
          <a:xfrm>
            <a:off x="672534" y="2366550"/>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1606341086"/>
              </p:ext>
            </p:extLst>
          </p:nvPr>
        </p:nvGraphicFramePr>
        <p:xfrm>
          <a:off x="991341" y="2471195"/>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6th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XX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test name.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72150" y="1646620"/>
            <a:ext cx="10859942" cy="510323"/>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880057" y="1689183"/>
              <a:ext cx="2465391" cy="322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test name ranks first in the Brandex Marketing Summary and is the top name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185933" y="2384205"/>
            <a:ext cx="4346159" cy="1569493"/>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881064"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Unaided Associations: XXXXX - x.x%</a:t>
              </a:r>
            </a:p>
            <a:p>
              <a:pPr marL="173038" lvl="0" indent="-173038" defTabSz="622300">
                <a:lnSpc>
                  <a:spcPct val="90000"/>
                </a:lnSpc>
                <a:spcBef>
                  <a:spcPct val="0"/>
                </a:spcBef>
                <a:spcAft>
                  <a:spcPct val="35000"/>
                </a:spcAft>
                <a:buFont typeface="Wingdings" panose="05000000000000000000" pitchFamily="2" charset="2"/>
                <a:buChar char="Ø"/>
              </a:pPr>
              <a:r>
                <a:rPr lang="en-US" sz="1400" i="1" dirty="0">
                  <a:solidFill>
                    <a:schemeClr val="bg1"/>
                  </a:solidFill>
                  <a:cs typeface="Calibri" panose="020F0502020204030204" pitchFamily="34" charset="0"/>
                </a:rPr>
                <a:t>Fit to Product Category (XXXX) - x.x%</a:t>
              </a:r>
              <a:endParaRPr lang="fr-FR" sz="1400" i="1" kern="1200" dirty="0">
                <a:solidFill>
                  <a:schemeClr val="bg1"/>
                </a:solidFill>
                <a:cs typeface="Calibri" panose="020F0502020204030204" pitchFamily="34" charset="0"/>
              </a:endParaRP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Name Similarity (None): x.x%</a:t>
              </a:r>
            </a:p>
            <a:p>
              <a:pPr marL="173038" lvl="0" indent="-173038" defTabSz="622300">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Negative/Offensive Communication (No): x.x%</a:t>
              </a:r>
            </a:p>
            <a:p>
              <a:pPr marL="173038" lvl="0" indent="-173038" defTabSz="174625">
                <a:lnSpc>
                  <a:spcPct val="90000"/>
                </a:lnSpc>
                <a:spcBef>
                  <a:spcPct val="0"/>
                </a:spcBef>
                <a:spcAft>
                  <a:spcPct val="35000"/>
                </a:spcAft>
                <a:buFont typeface="Wingdings" panose="05000000000000000000" pitchFamily="2" charset="2"/>
                <a:buChar char="Ø"/>
              </a:pPr>
              <a:r>
                <a:rPr lang="fr-FR" sz="1400" i="1" kern="1200" dirty="0">
                  <a:solidFill>
                    <a:schemeClr val="bg1"/>
                  </a:solidFill>
                  <a:cs typeface="Calibri" panose="020F0502020204030204" pitchFamily="34" charset="0"/>
                </a:rPr>
                <a:t>Exaggerative/Inappropriate Claim</a:t>
              </a:r>
              <a:r>
                <a:rPr lang="fr-FR" sz="1400" i="1" dirty="0">
                  <a:solidFill>
                    <a:schemeClr val="bg1"/>
                  </a:solidFill>
                  <a:cs typeface="Calibri" panose="020F0502020204030204" pitchFamily="34" charset="0"/>
                </a:rPr>
                <a:t> (None): x.x%</a:t>
              </a:r>
              <a:endParaRPr lang="fr-FR" sz="1400" i="1" kern="1200" dirty="0">
                <a:solidFill>
                  <a:schemeClr val="bg1"/>
                </a:solidFill>
                <a:cs typeface="Calibri" panose="020F0502020204030204" pitchFamily="34" charset="0"/>
              </a:endParaRPr>
            </a:p>
          </p:txBody>
        </p:sp>
      </p:grpSp>
      <p:graphicFrame>
        <p:nvGraphicFramePr>
          <p:cNvPr id="11" name="Diagram 10">
            <a:extLst>
              <a:ext uri="{FF2B5EF4-FFF2-40B4-BE49-F238E27FC236}">
                <a16:creationId xmlns:a16="http://schemas.microsoft.com/office/drawing/2014/main" id="{2D954BDD-E39D-0E87-E7CA-C430A7BC9124}"/>
              </a:ext>
            </a:extLst>
          </p:cNvPr>
          <p:cNvGraphicFramePr/>
          <p:nvPr>
            <p:extLst>
              <p:ext uri="{D42A27DB-BD31-4B8C-83A1-F6EECF244321}">
                <p14:modId xmlns:p14="http://schemas.microsoft.com/office/powerpoint/2010/main" val="907889901"/>
              </p:ext>
            </p:extLst>
          </p:nvPr>
        </p:nvGraphicFramePr>
        <p:xfrm>
          <a:off x="2191715" y="5305783"/>
          <a:ext cx="7812965"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0003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 person&#10;&#10;Description automatically generated">
            <a:extLst>
              <a:ext uri="{FF2B5EF4-FFF2-40B4-BE49-F238E27FC236}">
                <a16:creationId xmlns:a16="http://schemas.microsoft.com/office/drawing/2014/main" id="{46585506-6205-48A8-AAAD-43FBE9CF73E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9504" b="29504"/>
          <a:stretch>
            <a:fillRect/>
          </a:stretch>
        </p:blipFill>
        <p:spPr/>
      </p:pic>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Market Research Results</a:t>
            </a:r>
          </a:p>
        </p:txBody>
      </p:sp>
    </p:spTree>
    <p:extLst>
      <p:ext uri="{BB962C8B-B14F-4D97-AF65-F5344CB8AC3E}">
        <p14:creationId xmlns:p14="http://schemas.microsoft.com/office/powerpoint/2010/main" val="384830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dirty="0"/>
              <a:t>®</a:t>
            </a:r>
            <a:r>
              <a:rPr lang="en-US" dirty="0">
                <a:latin typeface="+mj-lt"/>
              </a:rPr>
              <a:t> Market Research - Unaided Associations Results</a:t>
            </a: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5">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4">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3">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0">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3574200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dirty="0"/>
              <a:t>®</a:t>
            </a:r>
            <a:r>
              <a:rPr lang="en-US" dirty="0">
                <a:latin typeface="+mj-lt"/>
              </a:rPr>
              <a:t> Market Research - Unaided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11">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10">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9">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8">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7">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6">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32849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dirty="0"/>
              <a:t>®</a:t>
            </a:r>
            <a:r>
              <a:rPr lang="en-US" dirty="0">
                <a:latin typeface="+mj-lt"/>
              </a:rPr>
              <a:t> Market Research - Unaided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17">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16">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15">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14">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3">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12">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115592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dirty="0"/>
              <a:t>®</a:t>
            </a:r>
            <a:r>
              <a:rPr lang="en-US" dirty="0">
                <a:latin typeface="+mj-lt"/>
              </a:rPr>
              <a:t> Market Research - Unaided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23">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22">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1">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0">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9">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18">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49593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a:t>®</a:t>
            </a:r>
            <a:r>
              <a:rPr lang="en-US">
                <a:latin typeface="+mj-lt"/>
              </a:rPr>
              <a:t> Market Research - Unaided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6" name="Table28">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7" name="Table29">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7">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25">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6">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24">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159310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2708434"/>
          </a:xfrm>
        </p:spPr>
        <p:txBody>
          <a:bodyPr/>
          <a:lstStyle/>
          <a:p>
            <a:pPr>
              <a:spcBef>
                <a:spcPts val="0"/>
              </a:spcBef>
            </a:pPr>
            <a:r>
              <a:rPr lang="en-US" dirty="0"/>
              <a:t>Brand Institute is pleased to work with </a:t>
            </a:r>
            <a:r>
              <a:rPr lang="en-US" dirty="0">
                <a:solidFill>
                  <a:srgbClr val="FF0000"/>
                </a:solidFill>
              </a:rPr>
              <a:t>Client Name </a:t>
            </a:r>
            <a:r>
              <a:rPr lang="en-US" dirty="0"/>
              <a:t>on the brand/proprietary name development for </a:t>
            </a:r>
            <a:r>
              <a:rPr lang="en-US" dirty="0">
                <a:solidFill>
                  <a:srgbClr val="FF0000"/>
                </a:solidFill>
              </a:rPr>
              <a:t>Product Description</a:t>
            </a:r>
            <a:r>
              <a:rPr lang="en-US" dirty="0"/>
              <a:t>.</a:t>
            </a:r>
          </a:p>
          <a:p>
            <a:pPr>
              <a:spcBef>
                <a:spcPts val="0"/>
              </a:spcBef>
            </a:pPr>
            <a:endParaRPr lang="en-US" dirty="0"/>
          </a:p>
          <a:p>
            <a:pPr>
              <a:spcBef>
                <a:spcPts val="0"/>
              </a:spcBef>
            </a:pPr>
            <a:r>
              <a:rPr lang="en-US" dirty="0"/>
              <a:t>This product will be marketed in </a:t>
            </a:r>
            <a:r>
              <a:rPr lang="en-US" dirty="0">
                <a:solidFill>
                  <a:srgbClr val="FF0000"/>
                </a:solidFill>
              </a:rPr>
              <a:t>XXXX</a:t>
            </a:r>
            <a:r>
              <a:rPr lang="en-US" dirty="0"/>
              <a:t>.</a:t>
            </a:r>
          </a:p>
          <a:p>
            <a:pPr>
              <a:spcBef>
                <a:spcPts val="0"/>
              </a:spcBef>
            </a:pPr>
            <a:endParaRPr lang="en-US" dirty="0"/>
          </a:p>
          <a:p>
            <a:pPr>
              <a:spcBef>
                <a:spcPts val="0"/>
              </a:spcBef>
            </a:pPr>
            <a:r>
              <a:rPr lang="en-US" dirty="0"/>
              <a:t>The report objectives are: </a:t>
            </a:r>
          </a:p>
          <a:p>
            <a:pPr>
              <a:spcBef>
                <a:spcPts val="0"/>
              </a:spcBef>
            </a:pPr>
            <a:endParaRPr lang="en-US" dirty="0"/>
          </a:p>
          <a:p>
            <a:pPr marL="285750" indent="-169863">
              <a:spcBef>
                <a:spcPts val="0"/>
              </a:spcBef>
              <a:buFont typeface="Arial" panose="020B0604020202020204" pitchFamily="34" charset="0"/>
              <a:buChar char="•"/>
            </a:pPr>
            <a:r>
              <a:rPr lang="en-US" dirty="0"/>
              <a:t>To analyze the results from BI-BrandTest research</a:t>
            </a:r>
          </a:p>
          <a:p>
            <a:pPr marL="285750" indent="-169863">
              <a:spcBef>
                <a:spcPts val="0"/>
              </a:spcBef>
              <a:buFont typeface="Arial" panose="020B0604020202020204" pitchFamily="34" charset="0"/>
              <a:buChar char="•"/>
            </a:pPr>
            <a:endParaRPr lang="en-US" dirty="0"/>
          </a:p>
          <a:p>
            <a:pPr marL="285750" indent="-169863">
              <a:spcBef>
                <a:spcPts val="0"/>
              </a:spcBef>
              <a:buFont typeface="Arial" panose="020B0604020202020204" pitchFamily="34" charset="0"/>
              <a:buChar char="•"/>
            </a:pPr>
            <a:r>
              <a:rPr lang="en-US" dirty="0"/>
              <a:t>To identify the top recommended name candidates from a marketing perspective</a:t>
            </a:r>
          </a:p>
          <a:p>
            <a:pPr marL="285750" indent="-169863">
              <a:spcBef>
                <a:spcPts val="0"/>
              </a:spcBef>
              <a:buFont typeface="Arial" panose="020B0604020202020204" pitchFamily="34" charset="0"/>
              <a:buChar char="•"/>
            </a:pPr>
            <a:endParaRPr lang="en-US" dirty="0"/>
          </a:p>
          <a:p>
            <a:pPr marL="285750" indent="-169863">
              <a:spcBef>
                <a:spcPts val="0"/>
              </a:spcBef>
              <a:buFont typeface="Arial" panose="020B0604020202020204" pitchFamily="34" charset="0"/>
              <a:buChar char="•"/>
            </a:pPr>
            <a:r>
              <a:rPr lang="en-US" dirty="0"/>
              <a:t>To identify any issues resulting from Brand Linguistics™ screening of the test name candidates</a:t>
            </a:r>
          </a:p>
        </p:txBody>
      </p:sp>
    </p:spTree>
    <p:extLst>
      <p:ext uri="{BB962C8B-B14F-4D97-AF65-F5344CB8AC3E}">
        <p14:creationId xmlns:p14="http://schemas.microsoft.com/office/powerpoint/2010/main" val="3289534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Fit to Product Category</a:t>
            </a:r>
          </a:p>
        </p:txBody>
      </p:sp>
      <p:sp>
        <p:nvSpPr>
          <p:cNvPr id="5" name="Rectangle 12">
            <a:extLst>
              <a:ext uri="{FF2B5EF4-FFF2-40B4-BE49-F238E27FC236}">
                <a16:creationId xmlns:a16="http://schemas.microsoft.com/office/drawing/2014/main" id="{5DBE8D00-8EF7-7563-4FAD-0AB77F5A78E1}"/>
              </a:ext>
            </a:extLst>
          </p:cNvPr>
          <p:cNvSpPr>
            <a:spLocks noChangeArrowheads="1"/>
          </p:cNvSpPr>
          <p:nvPr/>
        </p:nvSpPr>
        <p:spPr bwMode="auto">
          <a:xfrm>
            <a:off x="118643"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*Indicates the correct category.</a:t>
            </a:r>
          </a:p>
        </p:txBody>
      </p:sp>
      <p:grpSp>
        <p:nvGrpSpPr>
          <p:cNvPr id="8" name="Group 7">
            <a:extLst>
              <a:ext uri="{FF2B5EF4-FFF2-40B4-BE49-F238E27FC236}">
                <a16:creationId xmlns:a16="http://schemas.microsoft.com/office/drawing/2014/main" id="{3F366059-5DA4-209E-40AE-3BEFF5B51E92}"/>
              </a:ext>
            </a:extLst>
          </p:cNvPr>
          <p:cNvGrpSpPr/>
          <p:nvPr/>
        </p:nvGrpSpPr>
        <p:grpSpPr>
          <a:xfrm>
            <a:off x="1041099" y="1374148"/>
            <a:ext cx="10131726" cy="3801629"/>
            <a:chOff x="2264345" y="1995489"/>
            <a:chExt cx="6779071" cy="2883328"/>
          </a:xfrm>
        </p:grpSpPr>
        <p:sp>
          <p:nvSpPr>
            <p:cNvPr id="9" name="Rounded Rectangle 31">
              <a:extLst>
                <a:ext uri="{FF2B5EF4-FFF2-40B4-BE49-F238E27FC236}">
                  <a16:creationId xmlns:a16="http://schemas.microsoft.com/office/drawing/2014/main" id="{8CC928C2-7555-B009-F1F2-86284382015C}"/>
                </a:ext>
              </a:extLst>
            </p:cNvPr>
            <p:cNvSpPr/>
            <p:nvPr/>
          </p:nvSpPr>
          <p:spPr>
            <a:xfrm>
              <a:off x="2264345" y="1995489"/>
              <a:ext cx="6779071" cy="288332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32">
              <a:extLst>
                <a:ext uri="{FF2B5EF4-FFF2-40B4-BE49-F238E27FC236}">
                  <a16:creationId xmlns:a16="http://schemas.microsoft.com/office/drawing/2014/main" id="{C59A9507-3628-D66B-5897-88173BD3CB54}"/>
                </a:ext>
              </a:extLst>
            </p:cNvPr>
            <p:cNvSpPr/>
            <p:nvPr/>
          </p:nvSpPr>
          <p:spPr>
            <a:xfrm>
              <a:off x="2329829" y="2051050"/>
              <a:ext cx="6648103" cy="275657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2">
            <a:extLst>
              <a:ext uri="{FF2B5EF4-FFF2-40B4-BE49-F238E27FC236}">
                <a16:creationId xmlns:a16="http://schemas.microsoft.com/office/drawing/2014/main" id="{7686E023-FE37-1743-8093-0F0C2559F410}"/>
              </a:ext>
            </a:extLst>
          </p:cNvPr>
          <p:cNvSpPr txBox="1">
            <a:spLocks/>
          </p:cNvSpPr>
          <p:nvPr/>
        </p:nvSpPr>
        <p:spPr>
          <a:xfrm>
            <a:off x="1305016" y="1757481"/>
            <a:ext cx="9751220" cy="3471300"/>
          </a:xfrm>
          <a:prstGeom prst="rect">
            <a:avLst/>
          </a:prstGeom>
          <a:noFill/>
          <a:effectLst>
            <a:softEdge rad="38100"/>
          </a:effectLst>
        </p:spPr>
        <p:txBody>
          <a:bodyPr vert="horz" lIns="182880" tIns="182880" rIns="182880" bIns="45720" numCol="2" rtlCol="0">
            <a:noAutofit/>
          </a:bodyPr>
          <a:lstStyle>
            <a:lvl1pPr marL="228600" indent="-228600" algn="just" defTabSz="914400" rtl="0" eaLnBrk="1" latinLnBrk="0" hangingPunct="1">
              <a:lnSpc>
                <a:spcPct val="100000"/>
              </a:lnSpc>
              <a:spcBef>
                <a:spcPts val="0"/>
              </a:spcBef>
              <a:buClr>
                <a:srgbClr val="1E3D7D"/>
              </a:buClr>
              <a:buFont typeface="Wingdings" panose="05000000000000000000" pitchFamily="2" charset="2"/>
              <a:buChar char="§"/>
              <a:defRPr sz="1800" kern="1200">
                <a:solidFill>
                  <a:schemeClr val="tx1"/>
                </a:solidFill>
                <a:latin typeface="+mn-lt"/>
                <a:ea typeface="+mn-ea"/>
                <a:cs typeface="+mn-cs"/>
              </a:defRPr>
            </a:lvl1pPr>
            <a:lvl2pPr marL="685800" indent="-228600" algn="just" defTabSz="914400" rtl="0" eaLnBrk="1" latinLnBrk="0" hangingPunct="1">
              <a:lnSpc>
                <a:spcPct val="100000"/>
              </a:lnSpc>
              <a:spcBef>
                <a:spcPts val="0"/>
              </a:spcBef>
              <a:buClr>
                <a:srgbClr val="1E3D7D"/>
              </a:buClr>
              <a:buFont typeface="Courier New" panose="02070309020205020404" pitchFamily="49" charset="0"/>
              <a:buChar char="o"/>
              <a:defRPr sz="1800" kern="1200">
                <a:solidFill>
                  <a:schemeClr val="tx1"/>
                </a:solidFill>
                <a:latin typeface="+mn-lt"/>
                <a:ea typeface="+mn-ea"/>
                <a:cs typeface="+mn-cs"/>
              </a:defRPr>
            </a:lvl2pPr>
            <a:lvl3pPr marL="11430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US" dirty="0">
                <a:solidFill>
                  <a:srgbClr val="FF0000"/>
                </a:solidFill>
                <a:cs typeface="Times New Roman" panose="02020603050405020304" pitchFamily="18" charset="0"/>
              </a:rPr>
              <a:t>Cardiovascular </a:t>
            </a:r>
          </a:p>
          <a:p>
            <a:pPr algn="l">
              <a:lnSpc>
                <a:spcPct val="150000"/>
              </a:lnSpc>
            </a:pPr>
            <a:r>
              <a:rPr lang="en-US" dirty="0">
                <a:solidFill>
                  <a:srgbClr val="FF0000"/>
                </a:solidFill>
                <a:cs typeface="Times New Roman" panose="02020603050405020304" pitchFamily="18" charset="0"/>
              </a:rPr>
              <a:t>Dermatology </a:t>
            </a:r>
          </a:p>
          <a:p>
            <a:pPr algn="l">
              <a:lnSpc>
                <a:spcPct val="150000"/>
              </a:lnSpc>
            </a:pPr>
            <a:r>
              <a:rPr lang="en-US" dirty="0">
                <a:solidFill>
                  <a:srgbClr val="FF0000"/>
                </a:solidFill>
                <a:cs typeface="Times New Roman" panose="02020603050405020304" pitchFamily="18" charset="0"/>
              </a:rPr>
              <a:t>Gastrointestinal </a:t>
            </a:r>
          </a:p>
          <a:p>
            <a:pPr algn="l">
              <a:lnSpc>
                <a:spcPct val="150000"/>
              </a:lnSpc>
            </a:pPr>
            <a:r>
              <a:rPr lang="en-US" dirty="0">
                <a:solidFill>
                  <a:srgbClr val="FF0000"/>
                </a:solidFill>
                <a:cs typeface="Times New Roman" panose="02020603050405020304" pitchFamily="18" charset="0"/>
              </a:rPr>
              <a:t>Infectious diseases </a:t>
            </a:r>
          </a:p>
          <a:p>
            <a:pPr algn="l">
              <a:lnSpc>
                <a:spcPct val="150000"/>
              </a:lnSpc>
            </a:pPr>
            <a:r>
              <a:rPr lang="en-US" dirty="0">
                <a:solidFill>
                  <a:srgbClr val="FF0000"/>
                </a:solidFill>
                <a:cs typeface="Times New Roman" panose="02020603050405020304" pitchFamily="18" charset="0"/>
              </a:rPr>
              <a:t>Inflammatory conditions </a:t>
            </a:r>
          </a:p>
          <a:p>
            <a:pPr algn="l">
              <a:lnSpc>
                <a:spcPct val="150000"/>
              </a:lnSpc>
            </a:pPr>
            <a:r>
              <a:rPr lang="en-US" dirty="0">
                <a:solidFill>
                  <a:srgbClr val="FF0000"/>
                </a:solidFill>
                <a:cs typeface="Times New Roman" panose="02020603050405020304" pitchFamily="18" charset="0"/>
              </a:rPr>
              <a:t>Metabolic diseases </a:t>
            </a:r>
          </a:p>
          <a:p>
            <a:pPr algn="l">
              <a:lnSpc>
                <a:spcPct val="150000"/>
              </a:lnSpc>
            </a:pPr>
            <a:r>
              <a:rPr lang="en-US" dirty="0">
                <a:solidFill>
                  <a:srgbClr val="FF0000"/>
                </a:solidFill>
                <a:cs typeface="Times New Roman" panose="02020603050405020304" pitchFamily="18" charset="0"/>
              </a:rPr>
              <a:t>Muscular and skeletal related conditions</a:t>
            </a:r>
          </a:p>
          <a:p>
            <a:pPr algn="l">
              <a:lnSpc>
                <a:spcPct val="150000"/>
              </a:lnSpc>
            </a:pPr>
            <a:r>
              <a:rPr lang="en-US" dirty="0">
                <a:solidFill>
                  <a:srgbClr val="FF0000"/>
                </a:solidFill>
                <a:cs typeface="Times New Roman" panose="02020603050405020304" pitchFamily="18" charset="0"/>
              </a:rPr>
              <a:t>Nephrology</a:t>
            </a:r>
          </a:p>
          <a:p>
            <a:pPr algn="l">
              <a:lnSpc>
                <a:spcPct val="150000"/>
              </a:lnSpc>
            </a:pPr>
            <a:r>
              <a:rPr lang="en-US" dirty="0">
                <a:solidFill>
                  <a:srgbClr val="FF0000"/>
                </a:solidFill>
                <a:cs typeface="Times New Roman" panose="02020603050405020304" pitchFamily="18" charset="0"/>
              </a:rPr>
              <a:t>Neurological </a:t>
            </a:r>
          </a:p>
          <a:p>
            <a:pPr algn="l">
              <a:lnSpc>
                <a:spcPct val="150000"/>
              </a:lnSpc>
            </a:pPr>
            <a:r>
              <a:rPr lang="en-US" dirty="0">
                <a:solidFill>
                  <a:srgbClr val="FF0000"/>
                </a:solidFill>
                <a:cs typeface="Times New Roman" panose="02020603050405020304" pitchFamily="18" charset="0"/>
              </a:rPr>
              <a:t>Oncology </a:t>
            </a:r>
          </a:p>
          <a:p>
            <a:pPr algn="l">
              <a:lnSpc>
                <a:spcPct val="150000"/>
              </a:lnSpc>
            </a:pPr>
            <a:r>
              <a:rPr lang="en-US" dirty="0">
                <a:solidFill>
                  <a:srgbClr val="FF0000"/>
                </a:solidFill>
                <a:cs typeface="Times New Roman" panose="02020603050405020304" pitchFamily="18" charset="0"/>
              </a:rPr>
              <a:t>Psychiatric </a:t>
            </a:r>
          </a:p>
          <a:p>
            <a:pPr algn="l">
              <a:lnSpc>
                <a:spcPct val="150000"/>
              </a:lnSpc>
            </a:pPr>
            <a:r>
              <a:rPr lang="en-US" dirty="0">
                <a:solidFill>
                  <a:srgbClr val="FF0000"/>
                </a:solidFill>
                <a:cs typeface="Times New Roman" panose="02020603050405020304" pitchFamily="18" charset="0"/>
              </a:rPr>
              <a:t>Respiratory </a:t>
            </a:r>
          </a:p>
          <a:p>
            <a:pPr algn="l">
              <a:lnSpc>
                <a:spcPct val="150000"/>
              </a:lnSpc>
            </a:pPr>
            <a:r>
              <a:rPr lang="en-US" dirty="0">
                <a:solidFill>
                  <a:srgbClr val="FF0000"/>
                </a:solidFill>
                <a:cs typeface="Times New Roman" panose="02020603050405020304" pitchFamily="18" charset="0"/>
              </a:rPr>
              <a:t>Urinary tract and genitourinary disorders </a:t>
            </a:r>
          </a:p>
          <a:p>
            <a:pPr algn="l">
              <a:lnSpc>
                <a:spcPct val="150000"/>
              </a:lnSpc>
            </a:pPr>
            <a:r>
              <a:rPr lang="en-US" dirty="0">
                <a:solidFill>
                  <a:srgbClr val="FF0000"/>
                </a:solidFill>
                <a:cs typeface="Times New Roman" panose="02020603050405020304" pitchFamily="18" charset="0"/>
              </a:rPr>
              <a:t>None at all</a:t>
            </a:r>
          </a:p>
        </p:txBody>
      </p:sp>
      <p:sp>
        <p:nvSpPr>
          <p:cNvPr id="2" name="Text Placeholder 3">
            <a:extLst>
              <a:ext uri="{FF2B5EF4-FFF2-40B4-BE49-F238E27FC236}">
                <a16:creationId xmlns:a16="http://schemas.microsoft.com/office/drawing/2014/main" id="{8A68CB6A-07F7-B801-F30D-25C1B12748CA}"/>
              </a:ext>
            </a:extLst>
          </p:cNvPr>
          <p:cNvSpPr txBox="1">
            <a:spLocks/>
          </p:cNvSpPr>
          <p:nvPr/>
        </p:nvSpPr>
        <p:spPr>
          <a:xfrm>
            <a:off x="4490499" y="1518668"/>
            <a:ext cx="3223047" cy="246221"/>
          </a:xfrm>
          <a:prstGeom prst="rect">
            <a:avLst/>
          </a:prstGeom>
        </p:spPr>
        <p:txBody>
          <a:bodyPr vert="horz" wrap="square"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Product Categories</a:t>
            </a:r>
          </a:p>
        </p:txBody>
      </p:sp>
      <p:sp>
        <p:nvSpPr>
          <p:cNvPr id="12" name="Text Placeholder 3">
            <a:extLst>
              <a:ext uri="{FF2B5EF4-FFF2-40B4-BE49-F238E27FC236}">
                <a16:creationId xmlns:a16="http://schemas.microsoft.com/office/drawing/2014/main" id="{E44F4908-CAAE-238A-687B-82C3A7BBD94E}"/>
              </a:ext>
            </a:extLst>
          </p:cNvPr>
          <p:cNvSpPr txBox="1">
            <a:spLocks/>
          </p:cNvSpPr>
          <p:nvPr/>
        </p:nvSpPr>
        <p:spPr>
          <a:xfrm>
            <a:off x="184288" y="606287"/>
            <a:ext cx="1172513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asked to review each test name and select the category which best fits each test name.</a:t>
            </a:r>
          </a:p>
        </p:txBody>
      </p:sp>
    </p:spTree>
    <p:extLst>
      <p:ext uri="{BB962C8B-B14F-4D97-AF65-F5344CB8AC3E}">
        <p14:creationId xmlns:p14="http://schemas.microsoft.com/office/powerpoint/2010/main" val="166465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Fit to Product Category (Cont.)</a:t>
            </a:r>
          </a:p>
        </p:txBody>
      </p:sp>
      <p:grpSp>
        <p:nvGrpSpPr>
          <p:cNvPr id="8" name="Group 7">
            <a:extLst>
              <a:ext uri="{FF2B5EF4-FFF2-40B4-BE49-F238E27FC236}">
                <a16:creationId xmlns:a16="http://schemas.microsoft.com/office/drawing/2014/main" id="{54166D33-2B2E-A386-34C4-6D1D42C19C6C}"/>
              </a:ext>
            </a:extLst>
          </p:cNvPr>
          <p:cNvGrpSpPr/>
          <p:nvPr/>
        </p:nvGrpSpPr>
        <p:grpSpPr>
          <a:xfrm>
            <a:off x="1553683" y="6082616"/>
            <a:ext cx="9418913" cy="225984"/>
            <a:chOff x="1198574" y="5869550"/>
            <a:chExt cx="9418913" cy="225984"/>
          </a:xfrm>
        </p:grpSpPr>
        <p:sp>
          <p:nvSpPr>
            <p:cNvPr id="9" name="Rectangle 71">
              <a:extLst>
                <a:ext uri="{FF2B5EF4-FFF2-40B4-BE49-F238E27FC236}">
                  <a16:creationId xmlns:a16="http://schemas.microsoft.com/office/drawing/2014/main" id="{3FF20EE5-6D48-378A-D2EA-0FAF8C6B742B}"/>
                </a:ext>
              </a:extLst>
            </p:cNvPr>
            <p:cNvSpPr>
              <a:spLocks noChangeArrowheads="1"/>
            </p:cNvSpPr>
            <p:nvPr/>
          </p:nvSpPr>
          <p:spPr bwMode="auto">
            <a:xfrm>
              <a:off x="4324131" y="5869550"/>
              <a:ext cx="29318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Second best fit to product category</a:t>
              </a:r>
            </a:p>
          </p:txBody>
        </p:sp>
        <p:sp>
          <p:nvSpPr>
            <p:cNvPr id="11" name="Rectangle 81">
              <a:extLst>
                <a:ext uri="{FF2B5EF4-FFF2-40B4-BE49-F238E27FC236}">
                  <a16:creationId xmlns:a16="http://schemas.microsoft.com/office/drawing/2014/main" id="{6234073F-ECCB-6237-5487-11BA84A1FEA4}"/>
                </a:ext>
              </a:extLst>
            </p:cNvPr>
            <p:cNvSpPr>
              <a:spLocks noChangeArrowheads="1"/>
            </p:cNvSpPr>
            <p:nvPr/>
          </p:nvSpPr>
          <p:spPr bwMode="auto">
            <a:xfrm>
              <a:off x="7860322" y="5880090"/>
              <a:ext cx="27571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Third best fit to product category</a:t>
              </a:r>
            </a:p>
          </p:txBody>
        </p:sp>
        <p:sp>
          <p:nvSpPr>
            <p:cNvPr id="13" name="Rectangle 66">
              <a:extLst>
                <a:ext uri="{FF2B5EF4-FFF2-40B4-BE49-F238E27FC236}">
                  <a16:creationId xmlns:a16="http://schemas.microsoft.com/office/drawing/2014/main" id="{C1A63493-8DB9-0D3E-10F1-C4E91AD94FA3}"/>
                </a:ext>
              </a:extLst>
            </p:cNvPr>
            <p:cNvSpPr>
              <a:spLocks noChangeArrowheads="1"/>
            </p:cNvSpPr>
            <p:nvPr/>
          </p:nvSpPr>
          <p:spPr bwMode="auto">
            <a:xfrm>
              <a:off x="1459488" y="5873482"/>
              <a:ext cx="52853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Best fit to product category</a:t>
              </a:r>
            </a:p>
          </p:txBody>
        </p:sp>
        <p:sp>
          <p:nvSpPr>
            <p:cNvPr id="16" name="Oval 15">
              <a:extLst>
                <a:ext uri="{FF2B5EF4-FFF2-40B4-BE49-F238E27FC236}">
                  <a16:creationId xmlns:a16="http://schemas.microsoft.com/office/drawing/2014/main" id="{B30DB7DE-07DA-07DE-21ED-90DAE6026588}"/>
                </a:ext>
              </a:extLst>
            </p:cNvPr>
            <p:cNvSpPr/>
            <p:nvPr/>
          </p:nvSpPr>
          <p:spPr>
            <a:xfrm>
              <a:off x="4058793" y="5900770"/>
              <a:ext cx="175248" cy="166629"/>
            </a:xfrm>
            <a:prstGeom prst="ellipse">
              <a:avLst/>
            </a:prstGeom>
            <a:solidFill>
              <a:srgbClr val="CC99FF"/>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08D2E8-C2E7-36C4-864C-87B9C1EF139E}"/>
                </a:ext>
              </a:extLst>
            </p:cNvPr>
            <p:cNvSpPr/>
            <p:nvPr/>
          </p:nvSpPr>
          <p:spPr>
            <a:xfrm>
              <a:off x="1198574" y="5887377"/>
              <a:ext cx="175248" cy="166629"/>
            </a:xfrm>
            <a:prstGeom prst="ellipse">
              <a:avLst/>
            </a:prstGeom>
            <a:solidFill>
              <a:srgbClr val="CCFFFF"/>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B0B6D1D-C18A-4C91-545D-A8BDA9595C89}"/>
                </a:ext>
              </a:extLst>
            </p:cNvPr>
            <p:cNvSpPr/>
            <p:nvPr/>
          </p:nvSpPr>
          <p:spPr>
            <a:xfrm>
              <a:off x="7561866" y="5900770"/>
              <a:ext cx="175248" cy="166629"/>
            </a:xfrm>
            <a:prstGeom prst="ellipse">
              <a:avLst/>
            </a:prstGeom>
            <a:solidFill>
              <a:srgbClr val="FF9933"/>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12">
            <a:extLst>
              <a:ext uri="{FF2B5EF4-FFF2-40B4-BE49-F238E27FC236}">
                <a16:creationId xmlns:a16="http://schemas.microsoft.com/office/drawing/2014/main" id="{547E36B9-8F59-CAAF-B96D-51E2885F5ADF}"/>
              </a:ext>
            </a:extLst>
          </p:cNvPr>
          <p:cNvSpPr>
            <a:spLocks noChangeArrowheads="1"/>
          </p:cNvSpPr>
          <p:nvPr/>
        </p:nvSpPr>
        <p:spPr bwMode="auto">
          <a:xfrm>
            <a:off x="118643"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*Indicates the correct category.</a:t>
            </a:r>
          </a:p>
        </p:txBody>
      </p:sp>
      <p:graphicFrame>
        <p:nvGraphicFramePr>
          <p:cNvPr id="2" name="Table">
            <a:extLst>
              <a:ext uri="{FF2B5EF4-FFF2-40B4-BE49-F238E27FC236}">
                <a16:creationId xmlns:a16="http://schemas.microsoft.com/office/drawing/2014/main" id="{1125F011-7739-B680-5C6E-579A521F28AF}"/>
              </a:ext>
            </a:extLst>
          </p:cNvPr>
          <p:cNvGraphicFramePr>
            <a:graphicFrameLocks noGrp="1"/>
          </p:cNvGraphicFramePr>
          <p:nvPr>
            <p:extLst>
              <p:ext uri="{D42A27DB-BD31-4B8C-83A1-F6EECF244321}">
                <p14:modId xmlns:p14="http://schemas.microsoft.com/office/powerpoint/2010/main" val="2288088925"/>
              </p:ext>
            </p:extLst>
          </p:nvPr>
        </p:nvGraphicFramePr>
        <p:xfrm>
          <a:off x="190501" y="762000"/>
          <a:ext cx="11810991" cy="1270305"/>
        </p:xfrm>
        <a:graphic>
          <a:graphicData uri="http://schemas.openxmlformats.org/drawingml/2006/table">
            <a:tbl>
              <a:tblPr/>
              <a:tblGrid>
                <a:gridCol w="2281252">
                  <a:extLst>
                    <a:ext uri="{9D8B030D-6E8A-4147-A177-3AD203B41FA5}">
                      <a16:colId xmlns:a16="http://schemas.microsoft.com/office/drawing/2014/main" val="1195084840"/>
                    </a:ext>
                  </a:extLst>
                </a:gridCol>
                <a:gridCol w="460939">
                  <a:extLst>
                    <a:ext uri="{9D8B030D-6E8A-4147-A177-3AD203B41FA5}">
                      <a16:colId xmlns:a16="http://schemas.microsoft.com/office/drawing/2014/main" val="3631405147"/>
                    </a:ext>
                  </a:extLst>
                </a:gridCol>
                <a:gridCol w="460939">
                  <a:extLst>
                    <a:ext uri="{9D8B030D-6E8A-4147-A177-3AD203B41FA5}">
                      <a16:colId xmlns:a16="http://schemas.microsoft.com/office/drawing/2014/main" val="2760004866"/>
                    </a:ext>
                  </a:extLst>
                </a:gridCol>
                <a:gridCol w="460939">
                  <a:extLst>
                    <a:ext uri="{9D8B030D-6E8A-4147-A177-3AD203B41FA5}">
                      <a16:colId xmlns:a16="http://schemas.microsoft.com/office/drawing/2014/main" val="1573478279"/>
                    </a:ext>
                  </a:extLst>
                </a:gridCol>
                <a:gridCol w="460939">
                  <a:extLst>
                    <a:ext uri="{9D8B030D-6E8A-4147-A177-3AD203B41FA5}">
                      <a16:colId xmlns:a16="http://schemas.microsoft.com/office/drawing/2014/main" val="1644711711"/>
                    </a:ext>
                  </a:extLst>
                </a:gridCol>
                <a:gridCol w="460939">
                  <a:extLst>
                    <a:ext uri="{9D8B030D-6E8A-4147-A177-3AD203B41FA5}">
                      <a16:colId xmlns:a16="http://schemas.microsoft.com/office/drawing/2014/main" val="3342646477"/>
                    </a:ext>
                  </a:extLst>
                </a:gridCol>
                <a:gridCol w="440604">
                  <a:extLst>
                    <a:ext uri="{9D8B030D-6E8A-4147-A177-3AD203B41FA5}">
                      <a16:colId xmlns:a16="http://schemas.microsoft.com/office/drawing/2014/main" val="1264934010"/>
                    </a:ext>
                  </a:extLst>
                </a:gridCol>
                <a:gridCol w="474496">
                  <a:extLst>
                    <a:ext uri="{9D8B030D-6E8A-4147-A177-3AD203B41FA5}">
                      <a16:colId xmlns:a16="http://schemas.microsoft.com/office/drawing/2014/main" val="2712424538"/>
                    </a:ext>
                  </a:extLst>
                </a:gridCol>
                <a:gridCol w="474496">
                  <a:extLst>
                    <a:ext uri="{9D8B030D-6E8A-4147-A177-3AD203B41FA5}">
                      <a16:colId xmlns:a16="http://schemas.microsoft.com/office/drawing/2014/main" val="3857544805"/>
                    </a:ext>
                  </a:extLst>
                </a:gridCol>
                <a:gridCol w="474496">
                  <a:extLst>
                    <a:ext uri="{9D8B030D-6E8A-4147-A177-3AD203B41FA5}">
                      <a16:colId xmlns:a16="http://schemas.microsoft.com/office/drawing/2014/main" val="2527082317"/>
                    </a:ext>
                  </a:extLst>
                </a:gridCol>
                <a:gridCol w="494831">
                  <a:extLst>
                    <a:ext uri="{9D8B030D-6E8A-4147-A177-3AD203B41FA5}">
                      <a16:colId xmlns:a16="http://schemas.microsoft.com/office/drawing/2014/main" val="2095118640"/>
                    </a:ext>
                  </a:extLst>
                </a:gridCol>
                <a:gridCol w="508389">
                  <a:extLst>
                    <a:ext uri="{9D8B030D-6E8A-4147-A177-3AD203B41FA5}">
                      <a16:colId xmlns:a16="http://schemas.microsoft.com/office/drawing/2014/main" val="310849235"/>
                    </a:ext>
                  </a:extLst>
                </a:gridCol>
                <a:gridCol w="440604">
                  <a:extLst>
                    <a:ext uri="{9D8B030D-6E8A-4147-A177-3AD203B41FA5}">
                      <a16:colId xmlns:a16="http://schemas.microsoft.com/office/drawing/2014/main" val="2596439869"/>
                    </a:ext>
                  </a:extLst>
                </a:gridCol>
                <a:gridCol w="616843">
                  <a:extLst>
                    <a:ext uri="{9D8B030D-6E8A-4147-A177-3AD203B41FA5}">
                      <a16:colId xmlns:a16="http://schemas.microsoft.com/office/drawing/2014/main" val="528733907"/>
                    </a:ext>
                  </a:extLst>
                </a:gridCol>
                <a:gridCol w="494831">
                  <a:extLst>
                    <a:ext uri="{9D8B030D-6E8A-4147-A177-3AD203B41FA5}">
                      <a16:colId xmlns:a16="http://schemas.microsoft.com/office/drawing/2014/main" val="1410412834"/>
                    </a:ext>
                  </a:extLst>
                </a:gridCol>
                <a:gridCol w="474496">
                  <a:extLst>
                    <a:ext uri="{9D8B030D-6E8A-4147-A177-3AD203B41FA5}">
                      <a16:colId xmlns:a16="http://schemas.microsoft.com/office/drawing/2014/main" val="4269513461"/>
                    </a:ext>
                  </a:extLst>
                </a:gridCol>
                <a:gridCol w="454161">
                  <a:extLst>
                    <a:ext uri="{9D8B030D-6E8A-4147-A177-3AD203B41FA5}">
                      <a16:colId xmlns:a16="http://schemas.microsoft.com/office/drawing/2014/main" val="538032251"/>
                    </a:ext>
                  </a:extLst>
                </a:gridCol>
                <a:gridCol w="467716">
                  <a:extLst>
                    <a:ext uri="{9D8B030D-6E8A-4147-A177-3AD203B41FA5}">
                      <a16:colId xmlns:a16="http://schemas.microsoft.com/office/drawing/2014/main" val="413152"/>
                    </a:ext>
                  </a:extLst>
                </a:gridCol>
                <a:gridCol w="451890">
                  <a:extLst>
                    <a:ext uri="{9D8B030D-6E8A-4147-A177-3AD203B41FA5}">
                      <a16:colId xmlns:a16="http://schemas.microsoft.com/office/drawing/2014/main" val="1108978784"/>
                    </a:ext>
                  </a:extLst>
                </a:gridCol>
                <a:gridCol w="576252">
                  <a:extLst>
                    <a:ext uri="{9D8B030D-6E8A-4147-A177-3AD203B41FA5}">
                      <a16:colId xmlns:a16="http://schemas.microsoft.com/office/drawing/2014/main" val="1413019049"/>
                    </a:ext>
                  </a:extLst>
                </a:gridCol>
                <a:gridCol w="380939">
                  <a:extLst>
                    <a:ext uri="{9D8B030D-6E8A-4147-A177-3AD203B41FA5}">
                      <a16:colId xmlns:a16="http://schemas.microsoft.com/office/drawing/2014/main" val="2529896232"/>
                    </a:ext>
                  </a:extLst>
                </a:gridCol>
              </a:tblGrid>
              <a:tr h="1093140">
                <a:tc>
                  <a:txBody>
                    <a:bodyPr/>
                    <a:lstStyle/>
                    <a:p>
                      <a:pPr algn="ctr" rtl="0" fontAlgn="b"/>
                      <a:r>
                        <a:rPr lang="en-US" sz="1000" b="1" i="0" u="none" strike="noStrike" dirty="0">
                          <a:solidFill>
                            <a:srgbClr val="FFFFFF"/>
                          </a:solidFill>
                          <a:effectLst/>
                          <a:latin typeface="+mn-lt"/>
                        </a:rPr>
                        <a:t>Names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2833042108"/>
                  </a:ext>
                </a:extLst>
              </a:tr>
              <a:tr h="133458">
                <a:tc>
                  <a:txBody>
                    <a:bodyPr/>
                    <a:lstStyle/>
                    <a:p>
                      <a:pPr algn="ctr" fontAlgn="b"/>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3713151244"/>
                  </a:ext>
                </a:extLst>
              </a:tr>
            </a:tbl>
          </a:graphicData>
        </a:graphic>
      </p:graphicFrame>
    </p:spTree>
    <p:extLst>
      <p:ext uri="{BB962C8B-B14F-4D97-AF65-F5344CB8AC3E}">
        <p14:creationId xmlns:p14="http://schemas.microsoft.com/office/powerpoint/2010/main" val="2840960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D8E24B98-78E2-A0C8-B6AD-4A1F3B86A4DB}"/>
              </a:ext>
            </a:extLst>
          </p:cNvPr>
          <p:cNvSpPr>
            <a:spLocks noGrp="1"/>
          </p:cNvSpPr>
          <p:nvPr>
            <p:ph type="body" sz="quarter" idx="10"/>
          </p:nvPr>
        </p:nvSpPr>
        <p:spPr>
          <a:xfrm>
            <a:off x="184288" y="606287"/>
            <a:ext cx="5008063" cy="620683"/>
          </a:xfrm>
        </p:spPr>
        <p:txBody>
          <a:bodyPr/>
          <a:lstStyle/>
          <a:p>
            <a:endParaRPr lang="en-US" dirty="0">
              <a:latin typeface="+mj-lt"/>
            </a:endParaRPr>
          </a:p>
          <a:p>
            <a:endParaRPr lang="en-US" dirty="0">
              <a:latin typeface="+mj-lt"/>
            </a:endParaRPr>
          </a:p>
        </p:txBody>
      </p:sp>
      <p:graphicFrame>
        <p:nvGraphicFramePr>
          <p:cNvPr id="6" name="Chart 5">
            <a:extLst>
              <a:ext uri="{FF2B5EF4-FFF2-40B4-BE49-F238E27FC236}">
                <a16:creationId xmlns:a16="http://schemas.microsoft.com/office/drawing/2014/main" id="{DED5EF97-EB00-4FE1-565E-CC6F26F0FC5A}"/>
              </a:ext>
            </a:extLst>
          </p:cNvPr>
          <p:cNvGraphicFramePr/>
          <p:nvPr/>
        </p:nvGraphicFramePr>
        <p:xfrm>
          <a:off x="5416361" y="665372"/>
          <a:ext cx="6288189"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Box 2">
            <a:extLst>
              <a:ext uri="{FF2B5EF4-FFF2-40B4-BE49-F238E27FC236}">
                <a16:creationId xmlns:a16="http://schemas.microsoft.com/office/drawing/2014/main" id="{F343667A-7478-804F-C8D7-57F4E20BA658}"/>
              </a:ext>
            </a:extLst>
          </p:cNvPr>
          <p:cNvSpPr txBox="1"/>
          <p:nvPr/>
        </p:nvSpPr>
        <p:spPr>
          <a:xfrm>
            <a:off x="8440539" y="5895686"/>
            <a:ext cx="989502"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a:t>
            </a:r>
          </a:p>
        </p:txBody>
      </p:sp>
      <p:sp>
        <p:nvSpPr>
          <p:cNvPr id="31" name="Rectangle 12">
            <a:extLst>
              <a:ext uri="{FF2B5EF4-FFF2-40B4-BE49-F238E27FC236}">
                <a16:creationId xmlns:a16="http://schemas.microsoft.com/office/drawing/2014/main" id="{3BA272EB-6499-4F1C-5E35-9F9067C6AA3A}"/>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3" name="Text Placeholder 31">
            <a:extLst>
              <a:ext uri="{FF2B5EF4-FFF2-40B4-BE49-F238E27FC236}">
                <a16:creationId xmlns:a16="http://schemas.microsoft.com/office/drawing/2014/main" id="{3E491D8E-37B4-1FAE-CFFD-9708EBADDEA8}"/>
              </a:ext>
            </a:extLst>
          </p:cNvPr>
          <p:cNvSpPr txBox="1">
            <a:spLocks/>
          </p:cNvSpPr>
          <p:nvPr/>
        </p:nvSpPr>
        <p:spPr>
          <a:xfrm>
            <a:off x="184288" y="606287"/>
            <a:ext cx="5008063" cy="1980029"/>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a:t>The graph below depicts the percentage of respondents who recalled the names and spelled them accurately after an initial exposure. Higher scores indicate that more respondents remembered the descriptor.</a:t>
            </a:r>
          </a:p>
          <a:p>
            <a:endParaRPr lang="en-US"/>
          </a:p>
          <a:p>
            <a:endParaRPr lang="en-US" dirty="0"/>
          </a:p>
        </p:txBody>
      </p:sp>
      <p:sp>
        <p:nvSpPr>
          <p:cNvPr id="4" name="Title 1">
            <a:extLst>
              <a:ext uri="{FF2B5EF4-FFF2-40B4-BE49-F238E27FC236}">
                <a16:creationId xmlns:a16="http://schemas.microsoft.com/office/drawing/2014/main" id="{FAA0C830-E023-1AB3-35EE-5B89260454BC}"/>
              </a:ext>
            </a:extLst>
          </p:cNvPr>
          <p:cNvSpPr txBox="1">
            <a:spLocks/>
          </p:cNvSpPr>
          <p:nvPr/>
        </p:nvSpPr>
        <p:spPr>
          <a:xfrm>
            <a:off x="184288" y="0"/>
            <a:ext cx="11725137"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latin typeface="+mj-lt"/>
              </a:rPr>
              <a:t>BrandTest</a:t>
            </a:r>
            <a:r>
              <a:rPr lang="en-US" sz="2000" baseline="30000" dirty="0">
                <a:latin typeface="+mj-lt"/>
              </a:rPr>
              <a:t>®</a:t>
            </a:r>
            <a:r>
              <a:rPr lang="en-US" dirty="0">
                <a:latin typeface="+mj-lt"/>
              </a:rPr>
              <a:t> Market Research - Initial Recall Results</a:t>
            </a:r>
            <a:endParaRPr lang="en-US" dirty="0">
              <a:solidFill>
                <a:schemeClr val="tx1"/>
              </a:solidFill>
              <a:latin typeface="+mj-lt"/>
            </a:endParaRPr>
          </a:p>
        </p:txBody>
      </p:sp>
    </p:spTree>
    <p:extLst>
      <p:ext uri="{BB962C8B-B14F-4D97-AF65-F5344CB8AC3E}">
        <p14:creationId xmlns:p14="http://schemas.microsoft.com/office/powerpoint/2010/main" val="3878422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BrandTest</a:t>
            </a:r>
            <a:r>
              <a:rPr lang="en-US" sz="2000" baseline="30000" dirty="0">
                <a:latin typeface="+mj-lt"/>
              </a:rPr>
              <a:t>®</a:t>
            </a:r>
            <a:r>
              <a:rPr lang="en-US" dirty="0">
                <a:latin typeface="+mj-lt"/>
              </a:rPr>
              <a:t> Market Research - Innovation Results</a:t>
            </a:r>
            <a:endParaRPr lang="en-US" dirty="0">
              <a:solidFill>
                <a:schemeClr val="tx1"/>
              </a:solidFill>
              <a:latin typeface="+mj-lt"/>
            </a:endParaRPr>
          </a:p>
        </p:txBody>
      </p:sp>
      <p:sp>
        <p:nvSpPr>
          <p:cNvPr id="4" name="Rectangle 3">
            <a:extLst>
              <a:ext uri="{FF2B5EF4-FFF2-40B4-BE49-F238E27FC236}">
                <a16:creationId xmlns:a16="http://schemas.microsoft.com/office/drawing/2014/main" id="{7C3A2113-886D-50BC-3581-BA46735C473A}"/>
              </a:ext>
            </a:extLst>
          </p:cNvPr>
          <p:cNvSpPr/>
          <p:nvPr/>
        </p:nvSpPr>
        <p:spPr>
          <a:xfrm>
            <a:off x="6230882" y="5896815"/>
            <a:ext cx="1223540" cy="276999"/>
          </a:xfrm>
          <a:prstGeom prst="rect">
            <a:avLst/>
          </a:prstGeom>
        </p:spPr>
        <p:txBody>
          <a:bodyPr wrap="none">
            <a:spAutoFit/>
          </a:bodyPr>
          <a:lstStyle/>
          <a:p>
            <a:pPr algn="ctr">
              <a:defRPr sz="1000"/>
            </a:pPr>
            <a:r>
              <a:rPr lang="en-US" sz="1200" dirty="0">
                <a:cs typeface="Arial"/>
              </a:rPr>
              <a:t>Not innovative</a:t>
            </a:r>
          </a:p>
        </p:txBody>
      </p:sp>
      <p:sp>
        <p:nvSpPr>
          <p:cNvPr id="5" name="Text Box 2">
            <a:extLst>
              <a:ext uri="{FF2B5EF4-FFF2-40B4-BE49-F238E27FC236}">
                <a16:creationId xmlns:a16="http://schemas.microsoft.com/office/drawing/2014/main" id="{5D5666CE-520D-3F7C-5E14-2C57D4CB9E6B}"/>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i="0" strike="noStrike" dirty="0">
                <a:cs typeface="Arial"/>
              </a:rPr>
              <a:t>Very innovative</a:t>
            </a:r>
          </a:p>
        </p:txBody>
      </p:sp>
      <p:graphicFrame>
        <p:nvGraphicFramePr>
          <p:cNvPr id="6" name="Chart 5">
            <a:extLst>
              <a:ext uri="{FF2B5EF4-FFF2-40B4-BE49-F238E27FC236}">
                <a16:creationId xmlns:a16="http://schemas.microsoft.com/office/drawing/2014/main" id="{DED5EF97-EB00-4FE1-565E-CC6F26F0FC5A}"/>
              </a:ext>
            </a:extLst>
          </p:cNvPr>
          <p:cNvGraphicFramePr/>
          <p:nvPr/>
        </p:nvGraphicFramePr>
        <p:xfrm>
          <a:off x="5416361" y="665372"/>
          <a:ext cx="6288189"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Box 2">
            <a:extLst>
              <a:ext uri="{FF2B5EF4-FFF2-40B4-BE49-F238E27FC236}">
                <a16:creationId xmlns:a16="http://schemas.microsoft.com/office/drawing/2014/main" id="{F343667A-7478-804F-C8D7-57F4E20BA658}"/>
              </a:ext>
            </a:extLst>
          </p:cNvPr>
          <p:cNvSpPr txBox="1"/>
          <p:nvPr/>
        </p:nvSpPr>
        <p:spPr>
          <a:xfrm>
            <a:off x="886725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31" name="Rectangle 12">
            <a:extLst>
              <a:ext uri="{FF2B5EF4-FFF2-40B4-BE49-F238E27FC236}">
                <a16:creationId xmlns:a16="http://schemas.microsoft.com/office/drawing/2014/main" id="{3BA272EB-6499-4F1C-5E35-9F9067C6AA3A}"/>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3" name="Text Placeholder 31">
            <a:extLst>
              <a:ext uri="{FF2B5EF4-FFF2-40B4-BE49-F238E27FC236}">
                <a16:creationId xmlns:a16="http://schemas.microsoft.com/office/drawing/2014/main" id="{5AF10D74-FDE8-5ED1-B934-818EE103DF75}"/>
              </a:ext>
            </a:extLst>
          </p:cNvPr>
          <p:cNvSpPr>
            <a:spLocks noGrp="1"/>
          </p:cNvSpPr>
          <p:nvPr>
            <p:ph type="body" sz="quarter" idx="10"/>
          </p:nvPr>
        </p:nvSpPr>
        <p:spPr>
          <a:xfrm>
            <a:off x="184288" y="606287"/>
            <a:ext cx="5008063" cy="1733808"/>
          </a:xfrm>
        </p:spPr>
        <p:txBody>
          <a:bodyPr/>
          <a:lstStyle/>
          <a:p>
            <a:r>
              <a:rPr lang="en-US" dirty="0"/>
              <a:t>Respondents were asked to evaluate the level of innovation for each name, using a 1-7 semantic differential scale (“1” reflects “Not Innovative” while “7” reflects “Very Innovative”).</a:t>
            </a:r>
          </a:p>
          <a:p>
            <a:endParaRPr lang="en-US" dirty="0"/>
          </a:p>
          <a:p>
            <a:endParaRPr lang="en-US" dirty="0"/>
          </a:p>
        </p:txBody>
      </p:sp>
    </p:spTree>
    <p:extLst>
      <p:ext uri="{BB962C8B-B14F-4D97-AF65-F5344CB8AC3E}">
        <p14:creationId xmlns:p14="http://schemas.microsoft.com/office/powerpoint/2010/main" val="1808564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7F67F-1204-191E-8859-E37AC335E0F5}"/>
              </a:ext>
            </a:extLst>
          </p:cNvPr>
          <p:cNvSpPr>
            <a:spLocks noGrp="1"/>
          </p:cNvSpPr>
          <p:nvPr>
            <p:ph type="title"/>
          </p:nvPr>
        </p:nvSpPr>
        <p:spPr>
          <a:xfrm>
            <a:off x="184288" y="0"/>
            <a:ext cx="11725137" cy="441916"/>
          </a:xfrm>
        </p:spPr>
        <p:txBody>
          <a:bodyPr/>
          <a:lstStyle/>
          <a:p>
            <a:r>
              <a:rPr lang="en-US" dirty="0"/>
              <a:t>BrandTest</a:t>
            </a:r>
            <a:r>
              <a:rPr lang="en-US" baseline="30000" dirty="0"/>
              <a:t>®</a:t>
            </a:r>
            <a:r>
              <a:rPr lang="en-US" dirty="0"/>
              <a:t> Market Research - Negative/Offensive Communication Results</a:t>
            </a:r>
          </a:p>
        </p:txBody>
      </p:sp>
      <p:grpSp>
        <p:nvGrpSpPr>
          <p:cNvPr id="6" name="Group 5">
            <a:extLst>
              <a:ext uri="{FF2B5EF4-FFF2-40B4-BE49-F238E27FC236}">
                <a16:creationId xmlns:a16="http://schemas.microsoft.com/office/drawing/2014/main" id="{DBAFD48B-FEB2-7A80-6368-CD9E9F14DD55}"/>
              </a:ext>
            </a:extLst>
          </p:cNvPr>
          <p:cNvGrpSpPr/>
          <p:nvPr/>
        </p:nvGrpSpPr>
        <p:grpSpPr>
          <a:xfrm>
            <a:off x="10527375" y="795834"/>
            <a:ext cx="1227484" cy="954405"/>
            <a:chOff x="9965400" y="1064657"/>
            <a:chExt cx="1227484" cy="954405"/>
          </a:xfrm>
        </p:grpSpPr>
        <p:sp>
          <p:nvSpPr>
            <p:cNvPr id="8" name="Oval 7">
              <a:extLst>
                <a:ext uri="{FF2B5EF4-FFF2-40B4-BE49-F238E27FC236}">
                  <a16:creationId xmlns:a16="http://schemas.microsoft.com/office/drawing/2014/main" id="{435BE8AA-B78F-9313-953B-D9F48F98D914}"/>
                </a:ext>
              </a:extLst>
            </p:cNvPr>
            <p:cNvSpPr/>
            <p:nvPr/>
          </p:nvSpPr>
          <p:spPr>
            <a:xfrm>
              <a:off x="996540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94CE1531-C628-FD97-4743-3273B6A7CE54}"/>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17" name="Oval 16">
              <a:extLst>
                <a:ext uri="{FF2B5EF4-FFF2-40B4-BE49-F238E27FC236}">
                  <a16:creationId xmlns:a16="http://schemas.microsoft.com/office/drawing/2014/main" id="{E602632F-6ED5-A347-BEB0-1300CBDEFCEF}"/>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73BC7BB4-9F3D-7191-3785-D0EDD62F7932}"/>
                </a:ext>
              </a:extLst>
            </p:cNvPr>
            <p:cNvSpPr txBox="1">
              <a:spLocks/>
            </p:cNvSpPr>
            <p:nvPr/>
          </p:nvSpPr>
          <p:spPr>
            <a:xfrm>
              <a:off x="10499182" y="1156394"/>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20" name="Chart 19">
            <a:extLst>
              <a:ext uri="{FF2B5EF4-FFF2-40B4-BE49-F238E27FC236}">
                <a16:creationId xmlns:a16="http://schemas.microsoft.com/office/drawing/2014/main" id="{9CB982F3-A48B-5C95-9AF8-A516813C9A4B}"/>
              </a:ext>
            </a:extLst>
          </p:cNvPr>
          <p:cNvGraphicFramePr/>
          <p:nvPr>
            <p:extLst>
              <p:ext uri="{D42A27DB-BD31-4B8C-83A1-F6EECF244321}">
                <p14:modId xmlns:p14="http://schemas.microsoft.com/office/powerpoint/2010/main" val="3390666618"/>
              </p:ext>
            </p:extLst>
          </p:nvPr>
        </p:nvGraphicFramePr>
        <p:xfrm>
          <a:off x="5583736" y="528637"/>
          <a:ext cx="5008063" cy="5738813"/>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
            <a:extLst>
              <a:ext uri="{FF2B5EF4-FFF2-40B4-BE49-F238E27FC236}">
                <a16:creationId xmlns:a16="http://schemas.microsoft.com/office/drawing/2014/main" id="{2D125AC5-A987-9A25-457C-25A2303064F5}"/>
              </a:ext>
            </a:extLst>
          </p:cNvPr>
          <p:cNvSpPr txBox="1"/>
          <p:nvPr/>
        </p:nvSpPr>
        <p:spPr>
          <a:xfrm>
            <a:off x="7759866"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sp>
        <p:nvSpPr>
          <p:cNvPr id="22" name="Text Placeholder 31">
            <a:extLst>
              <a:ext uri="{FF2B5EF4-FFF2-40B4-BE49-F238E27FC236}">
                <a16:creationId xmlns:a16="http://schemas.microsoft.com/office/drawing/2014/main" id="{0A3E9546-29C8-2CDB-D33E-E186798392FA}"/>
              </a:ext>
            </a:extLst>
          </p:cNvPr>
          <p:cNvSpPr txBox="1">
            <a:spLocks/>
          </p:cNvSpPr>
          <p:nvPr/>
        </p:nvSpPr>
        <p:spPr>
          <a:xfrm>
            <a:off x="184288" y="606287"/>
            <a:ext cx="5008063" cy="984885"/>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now asked if test names communicated any negative or offensive messages. If ‘Yes’, the respondents were asked to provide a rationale for this selection.</a:t>
            </a:r>
          </a:p>
        </p:txBody>
      </p:sp>
    </p:spTree>
    <p:extLst>
      <p:ext uri="{BB962C8B-B14F-4D97-AF65-F5344CB8AC3E}">
        <p14:creationId xmlns:p14="http://schemas.microsoft.com/office/powerpoint/2010/main" val="2215442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0">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p>
        </p:txBody>
      </p:sp>
    </p:spTree>
    <p:extLst>
      <p:ext uri="{BB962C8B-B14F-4D97-AF65-F5344CB8AC3E}">
        <p14:creationId xmlns:p14="http://schemas.microsoft.com/office/powerpoint/2010/main" val="362450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7">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6">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1334634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1">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0">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9">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8">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1798137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5">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4">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3">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12">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173281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9">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8">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7">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16">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322790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AB82-154C-A6E3-F4F0-D54195A60846}"/>
              </a:ext>
            </a:extLst>
          </p:cNvPr>
          <p:cNvSpPr>
            <a:spLocks noGrp="1"/>
          </p:cNvSpPr>
          <p:nvPr>
            <p:ph type="title"/>
          </p:nvPr>
        </p:nvSpPr>
        <p:spPr/>
        <p:txBody>
          <a:bodyPr/>
          <a:lstStyle/>
          <a:p>
            <a:r>
              <a:rPr lang="en-US" dirty="0"/>
              <a:t>Product Profile</a:t>
            </a:r>
          </a:p>
        </p:txBody>
      </p:sp>
      <p:sp>
        <p:nvSpPr>
          <p:cNvPr id="3" name="Text Placeholder 2">
            <a:extLst>
              <a:ext uri="{FF2B5EF4-FFF2-40B4-BE49-F238E27FC236}">
                <a16:creationId xmlns:a16="http://schemas.microsoft.com/office/drawing/2014/main" id="{AE002B2A-53B2-9F02-5666-A90AB6C3F6F3}"/>
              </a:ext>
            </a:extLst>
          </p:cNvPr>
          <p:cNvSpPr>
            <a:spLocks noGrp="1"/>
          </p:cNvSpPr>
          <p:nvPr>
            <p:ph type="body" sz="quarter" idx="10"/>
          </p:nvPr>
        </p:nvSpPr>
        <p:spPr>
          <a:xfrm>
            <a:off x="184289" y="606287"/>
            <a:ext cx="7764896" cy="3990836"/>
          </a:xfrm>
        </p:spPr>
        <p:txBody>
          <a:bodyPr/>
          <a:lstStyle/>
          <a:p>
            <a:r>
              <a:rPr lang="en-US" dirty="0"/>
              <a:t>The following product profile was shown to respondents:</a:t>
            </a:r>
          </a:p>
          <a:p>
            <a:endParaRPr lang="en-US" dirty="0"/>
          </a:p>
          <a:p>
            <a:pPr marL="285750" indent="-285750">
              <a:buClr>
                <a:srgbClr val="062E83"/>
              </a:buClr>
              <a:buFont typeface="Wingdings" pitchFamily="2" charset="2"/>
              <a:buChar char="§"/>
            </a:pPr>
            <a:r>
              <a:rPr lang="en-US" b="1" dirty="0"/>
              <a:t>Indication(s):</a:t>
            </a:r>
            <a:r>
              <a:rPr lang="en-US" dirty="0"/>
              <a:t> </a:t>
            </a:r>
            <a:r>
              <a:rPr lang="en-US" dirty="0">
                <a:solidFill>
                  <a:srgbClr val="FF0000"/>
                </a:solidFill>
              </a:rPr>
              <a:t>XXXX</a:t>
            </a:r>
          </a:p>
          <a:p>
            <a:pPr marL="285750" indent="-285750">
              <a:buClr>
                <a:srgbClr val="062E83"/>
              </a:buClr>
              <a:buFont typeface="Wingdings" pitchFamily="2" charset="2"/>
              <a:buChar char="§"/>
            </a:pPr>
            <a:endParaRPr lang="en-US" dirty="0"/>
          </a:p>
          <a:p>
            <a:pPr marL="285750" indent="-285750">
              <a:buClr>
                <a:srgbClr val="062E83"/>
              </a:buClr>
              <a:buFont typeface="Wingdings" pitchFamily="2" charset="2"/>
              <a:buChar char="§"/>
            </a:pPr>
            <a:r>
              <a:rPr lang="en-US" b="1" dirty="0"/>
              <a:t>Description: </a:t>
            </a:r>
            <a:r>
              <a:rPr lang="en-US" dirty="0">
                <a:solidFill>
                  <a:srgbClr val="FF0000"/>
                </a:solidFill>
              </a:rPr>
              <a:t>XXXX</a:t>
            </a:r>
            <a:r>
              <a:rPr lang="en-US" dirty="0"/>
              <a:t> </a:t>
            </a:r>
          </a:p>
          <a:p>
            <a:pPr marL="285750" indent="-285750">
              <a:buClr>
                <a:srgbClr val="062E83"/>
              </a:buClr>
              <a:buFont typeface="Wingdings" pitchFamily="2" charset="2"/>
              <a:buChar char="§"/>
            </a:pPr>
            <a:endParaRPr lang="en-US" dirty="0"/>
          </a:p>
          <a:p>
            <a:pPr marL="285750" indent="-285750">
              <a:buClr>
                <a:srgbClr val="062E83"/>
              </a:buClr>
              <a:buFont typeface="Wingdings" pitchFamily="2" charset="2"/>
              <a:buChar char="§"/>
            </a:pPr>
            <a:r>
              <a:rPr lang="en-US" b="1" dirty="0"/>
              <a:t>Rx or OTC: </a:t>
            </a:r>
            <a:r>
              <a:rPr lang="en-US" dirty="0">
                <a:solidFill>
                  <a:srgbClr val="FF0000"/>
                </a:solidFill>
              </a:rPr>
              <a:t>XXXX</a:t>
            </a:r>
          </a:p>
          <a:p>
            <a:pPr marL="285750" indent="-285750">
              <a:buClr>
                <a:srgbClr val="062E83"/>
              </a:buClr>
              <a:buFont typeface="Wingdings" pitchFamily="2" charset="2"/>
              <a:buChar char="§"/>
            </a:pPr>
            <a:endParaRPr lang="en-US" dirty="0"/>
          </a:p>
          <a:p>
            <a:pPr marL="285750" indent="-285750">
              <a:buClr>
                <a:srgbClr val="062E83"/>
              </a:buClr>
              <a:buFont typeface="Wingdings" pitchFamily="2" charset="2"/>
              <a:buChar char="§"/>
            </a:pPr>
            <a:r>
              <a:rPr lang="en-US" b="1" dirty="0"/>
              <a:t>Storage Requirements: </a:t>
            </a:r>
            <a:r>
              <a:rPr lang="en-US" dirty="0">
                <a:solidFill>
                  <a:srgbClr val="FF0000"/>
                </a:solidFill>
              </a:rPr>
              <a:t>XXXX</a:t>
            </a:r>
          </a:p>
          <a:p>
            <a:pPr marL="285750" indent="-285750">
              <a:buClr>
                <a:srgbClr val="062E83"/>
              </a:buClr>
              <a:buFont typeface="Wingdings" pitchFamily="2" charset="2"/>
              <a:buChar char="§"/>
            </a:pPr>
            <a:endParaRPr lang="en-US" dirty="0"/>
          </a:p>
          <a:p>
            <a:pPr marL="285750" indent="-285750">
              <a:buClr>
                <a:srgbClr val="062E83"/>
              </a:buClr>
              <a:buFont typeface="Wingdings" pitchFamily="2" charset="2"/>
              <a:buChar char="§"/>
            </a:pPr>
            <a:r>
              <a:rPr lang="en-US" b="1" dirty="0"/>
              <a:t>What type of physicians will prescribe this product: </a:t>
            </a:r>
            <a:r>
              <a:rPr lang="en-US" dirty="0">
                <a:solidFill>
                  <a:srgbClr val="FF0000"/>
                </a:solidFill>
              </a:rPr>
              <a:t>XXXX</a:t>
            </a:r>
          </a:p>
        </p:txBody>
      </p:sp>
      <p:pic>
        <p:nvPicPr>
          <p:cNvPr id="4" name="Picture 4" descr="Bioventus initiates enrolment in Exogen device clinical programme - Medical  Device Network">
            <a:extLst>
              <a:ext uri="{FF2B5EF4-FFF2-40B4-BE49-F238E27FC236}">
                <a16:creationId xmlns:a16="http://schemas.microsoft.com/office/drawing/2014/main" id="{7A0F47F8-E540-61E9-1C06-5123A1E42AE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55903" y="4202130"/>
            <a:ext cx="2984434" cy="22406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RI Machines | Philips Healthcare | MRI Scanners">
            <a:extLst>
              <a:ext uri="{FF2B5EF4-FFF2-40B4-BE49-F238E27FC236}">
                <a16:creationId xmlns:a16="http://schemas.microsoft.com/office/drawing/2014/main" id="{6ADCF53D-B60D-E6F4-E745-027916B3A1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27514" y="1062754"/>
            <a:ext cx="4707348" cy="353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23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23">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2">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1">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0">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2857946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27">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6">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5">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4">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1888347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1">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0">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9">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8">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2090911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5">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4">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33">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32">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1732801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9">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8">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37">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36">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3390460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43">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42">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1">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0">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1297638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47">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46">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5">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4">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13468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1">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0">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9">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8">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4075521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5">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4">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3">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52">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2244876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9">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a:solidFill>
                            <a:srgbClr val="000000"/>
                          </a:solidFill>
                          <a:effectLst/>
                          <a:latin typeface="+mn-lt"/>
                        </a:rPr>
                        <a:t>TESTNAME59</a:t>
                      </a:r>
                      <a:endParaRPr lang="en-US" sz="1400" b="1" i="0" u="none" strike="noStrike" dirty="0">
                        <a:solidFill>
                          <a:srgbClr val="000000"/>
                        </a:solidFill>
                        <a:effectLst/>
                        <a:latin typeface="+mn-lt"/>
                      </a:endParaRP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8">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7">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56">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Negative/Offensive Communication Results (Cont.)</a:t>
            </a:r>
            <a:endParaRPr lang="en-US" dirty="0">
              <a:solidFill>
                <a:schemeClr val="tx1"/>
              </a:solidFill>
            </a:endParaRPr>
          </a:p>
        </p:txBody>
      </p:sp>
    </p:spTree>
    <p:extLst>
      <p:ext uri="{BB962C8B-B14F-4D97-AF65-F5344CB8AC3E}">
        <p14:creationId xmlns:p14="http://schemas.microsoft.com/office/powerpoint/2010/main" val="308254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887AC8D-0DBD-F645-5294-85742E0DFCD5}"/>
              </a:ext>
            </a:extLst>
          </p:cNvPr>
          <p:cNvGrpSpPr/>
          <p:nvPr/>
        </p:nvGrpSpPr>
        <p:grpSpPr>
          <a:xfrm>
            <a:off x="1419849" y="1826812"/>
            <a:ext cx="9372470" cy="3801629"/>
            <a:chOff x="2264345" y="1995489"/>
            <a:chExt cx="6779071" cy="2883328"/>
          </a:xfrm>
        </p:grpSpPr>
        <p:sp>
          <p:nvSpPr>
            <p:cNvPr id="6" name="Rounded Rectangle 31">
              <a:extLst>
                <a:ext uri="{FF2B5EF4-FFF2-40B4-BE49-F238E27FC236}">
                  <a16:creationId xmlns:a16="http://schemas.microsoft.com/office/drawing/2014/main" id="{98A942BD-3030-0B87-72E8-0239042DE945}"/>
                </a:ext>
              </a:extLst>
            </p:cNvPr>
            <p:cNvSpPr/>
            <p:nvPr/>
          </p:nvSpPr>
          <p:spPr>
            <a:xfrm>
              <a:off x="2264345" y="1995489"/>
              <a:ext cx="6779071" cy="288332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32">
              <a:extLst>
                <a:ext uri="{FF2B5EF4-FFF2-40B4-BE49-F238E27FC236}">
                  <a16:creationId xmlns:a16="http://schemas.microsoft.com/office/drawing/2014/main" id="{68A11831-1A9E-7103-1332-27F12B2666D3}"/>
                </a:ext>
              </a:extLst>
            </p:cNvPr>
            <p:cNvSpPr/>
            <p:nvPr/>
          </p:nvSpPr>
          <p:spPr>
            <a:xfrm>
              <a:off x="2329829" y="2051050"/>
              <a:ext cx="6648103" cy="275657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CAB31A5-8BF3-334C-B276-F656ECA31016}"/>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7C6777D8-DA4A-0F28-9102-AE22B7A25C8D}"/>
              </a:ext>
            </a:extLst>
          </p:cNvPr>
          <p:cNvSpPr>
            <a:spLocks noGrp="1"/>
          </p:cNvSpPr>
          <p:nvPr>
            <p:ph type="body" sz="quarter" idx="10"/>
          </p:nvPr>
        </p:nvSpPr>
        <p:spPr>
          <a:xfrm>
            <a:off x="184288" y="606287"/>
            <a:ext cx="11725137" cy="738664"/>
          </a:xfrm>
        </p:spPr>
        <p:txBody>
          <a:bodyPr/>
          <a:lstStyle/>
          <a:p>
            <a:pPr marL="0" lvl="0" indent="0" algn="l">
              <a:spcBef>
                <a:spcPts val="0"/>
              </a:spcBef>
              <a:spcAft>
                <a:spcPts val="0"/>
              </a:spcAft>
              <a:buNone/>
              <a:defRPr/>
            </a:pPr>
            <a:r>
              <a:rPr lang="en-US" dirty="0">
                <a:cs typeface="Arial" charset="0"/>
              </a:rPr>
              <a:t>An online self-administered survey was conducted among </a:t>
            </a:r>
            <a:r>
              <a:rPr lang="en-US" dirty="0">
                <a:solidFill>
                  <a:srgbClr val="FF0000"/>
                </a:solidFill>
                <a:cs typeface="Arial" charset="0"/>
              </a:rPr>
              <a:t>XXX medical professionals</a:t>
            </a:r>
            <a:r>
              <a:rPr lang="en-US" dirty="0">
                <a:cs typeface="Arial" charset="0"/>
              </a:rPr>
              <a:t>.</a:t>
            </a:r>
          </a:p>
          <a:p>
            <a:pPr marL="0" lvl="0" indent="0" algn="l">
              <a:spcBef>
                <a:spcPts val="0"/>
              </a:spcBef>
              <a:spcAft>
                <a:spcPts val="0"/>
              </a:spcAft>
              <a:buNone/>
              <a:defRPr/>
            </a:pPr>
            <a:endParaRPr lang="en-US" dirty="0">
              <a:cs typeface="Arial" charset="0"/>
            </a:endParaRPr>
          </a:p>
          <a:p>
            <a:pPr marL="0" lvl="0" indent="0" algn="l">
              <a:spcBef>
                <a:spcPts val="0"/>
              </a:spcBef>
              <a:spcAft>
                <a:spcPts val="0"/>
              </a:spcAft>
              <a:buNone/>
              <a:defRPr/>
            </a:pPr>
            <a:r>
              <a:rPr lang="en-US" dirty="0">
                <a:cs typeface="Arial" charset="0"/>
              </a:rPr>
              <a:t>They provide insight into the name candidates based on the following measurements:</a:t>
            </a:r>
            <a:endParaRPr lang="en-US" dirty="0"/>
          </a:p>
        </p:txBody>
      </p:sp>
      <p:sp>
        <p:nvSpPr>
          <p:cNvPr id="4" name="Content Placeholder 2">
            <a:extLst>
              <a:ext uri="{FF2B5EF4-FFF2-40B4-BE49-F238E27FC236}">
                <a16:creationId xmlns:a16="http://schemas.microsoft.com/office/drawing/2014/main" id="{1C57390B-5319-8A15-6812-57BAA5198F08}"/>
              </a:ext>
            </a:extLst>
          </p:cNvPr>
          <p:cNvSpPr txBox="1">
            <a:spLocks/>
          </p:cNvSpPr>
          <p:nvPr/>
        </p:nvSpPr>
        <p:spPr>
          <a:xfrm>
            <a:off x="2112887" y="2037435"/>
            <a:ext cx="9751220" cy="3471300"/>
          </a:xfrm>
          <a:prstGeom prst="rect">
            <a:avLst/>
          </a:prstGeom>
          <a:noFill/>
          <a:effectLst>
            <a:softEdge rad="38100"/>
          </a:effectLst>
        </p:spPr>
        <p:txBody>
          <a:bodyPr vert="horz" lIns="182880" tIns="182880" rIns="182880" bIns="45720" numCol="2" rtlCol="0">
            <a:noAutofit/>
          </a:bodyPr>
          <a:lstStyle>
            <a:lvl1pPr marL="228600" indent="-228600" algn="just" defTabSz="914400" rtl="0" eaLnBrk="1" latinLnBrk="0" hangingPunct="1">
              <a:lnSpc>
                <a:spcPct val="100000"/>
              </a:lnSpc>
              <a:spcBef>
                <a:spcPts val="0"/>
              </a:spcBef>
              <a:buClr>
                <a:srgbClr val="1E3D7D"/>
              </a:buClr>
              <a:buFont typeface="Wingdings" panose="05000000000000000000" pitchFamily="2" charset="2"/>
              <a:buChar char="§"/>
              <a:defRPr sz="1800" kern="1200">
                <a:solidFill>
                  <a:schemeClr val="tx1"/>
                </a:solidFill>
                <a:latin typeface="+mn-lt"/>
                <a:ea typeface="+mn-ea"/>
                <a:cs typeface="+mn-cs"/>
              </a:defRPr>
            </a:lvl1pPr>
            <a:lvl2pPr marL="685800" indent="-228600" algn="just" defTabSz="914400" rtl="0" eaLnBrk="1" latinLnBrk="0" hangingPunct="1">
              <a:lnSpc>
                <a:spcPct val="100000"/>
              </a:lnSpc>
              <a:spcBef>
                <a:spcPts val="0"/>
              </a:spcBef>
              <a:buClr>
                <a:srgbClr val="1E3D7D"/>
              </a:buClr>
              <a:buFont typeface="Courier New" panose="02070309020205020404" pitchFamily="49" charset="0"/>
              <a:buChar char="o"/>
              <a:defRPr sz="1800" kern="1200">
                <a:solidFill>
                  <a:schemeClr val="tx1"/>
                </a:solidFill>
                <a:latin typeface="+mn-lt"/>
                <a:ea typeface="+mn-ea"/>
                <a:cs typeface="+mn-cs"/>
              </a:defRPr>
            </a:lvl2pPr>
            <a:lvl3pPr marL="11430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US" dirty="0">
                <a:solidFill>
                  <a:srgbClr val="FF0000"/>
                </a:solidFill>
                <a:cs typeface="Times New Roman" panose="02020603050405020304" pitchFamily="18" charset="0"/>
              </a:rPr>
              <a:t>Unaided Associations</a:t>
            </a:r>
          </a:p>
          <a:p>
            <a:pPr algn="l">
              <a:lnSpc>
                <a:spcPct val="150000"/>
              </a:lnSpc>
            </a:pPr>
            <a:r>
              <a:rPr lang="en-US" dirty="0">
                <a:solidFill>
                  <a:srgbClr val="FF0000"/>
                </a:solidFill>
                <a:cs typeface="Times New Roman" panose="02020603050405020304" pitchFamily="18" charset="0"/>
              </a:rPr>
              <a:t> Fit to Product Category</a:t>
            </a:r>
          </a:p>
          <a:p>
            <a:pPr algn="l">
              <a:lnSpc>
                <a:spcPct val="150000"/>
              </a:lnSpc>
            </a:pPr>
            <a:r>
              <a:rPr lang="en-US" dirty="0">
                <a:solidFill>
                  <a:srgbClr val="FF0000"/>
                </a:solidFill>
                <a:cs typeface="Times New Roman" panose="02020603050405020304" pitchFamily="18" charset="0"/>
              </a:rPr>
              <a:t> Initial Recall</a:t>
            </a:r>
          </a:p>
          <a:p>
            <a:pPr algn="l">
              <a:lnSpc>
                <a:spcPct val="150000"/>
              </a:lnSpc>
            </a:pPr>
            <a:r>
              <a:rPr lang="en-US" dirty="0">
                <a:solidFill>
                  <a:srgbClr val="FF0000"/>
                </a:solidFill>
                <a:cs typeface="Times New Roman" panose="02020603050405020304" pitchFamily="18" charset="0"/>
              </a:rPr>
              <a:t> Innovation</a:t>
            </a:r>
          </a:p>
          <a:p>
            <a:pPr algn="l">
              <a:lnSpc>
                <a:spcPct val="150000"/>
              </a:lnSpc>
            </a:pPr>
            <a:r>
              <a:rPr lang="en-US" dirty="0">
                <a:solidFill>
                  <a:srgbClr val="FF0000"/>
                </a:solidFill>
                <a:cs typeface="Times New Roman" panose="02020603050405020304" pitchFamily="18" charset="0"/>
              </a:rPr>
              <a:t> Negative/Offensive Communication</a:t>
            </a:r>
          </a:p>
          <a:p>
            <a:pPr algn="l">
              <a:lnSpc>
                <a:spcPct val="150000"/>
              </a:lnSpc>
            </a:pPr>
            <a:r>
              <a:rPr lang="en-US" dirty="0">
                <a:solidFill>
                  <a:srgbClr val="FF0000"/>
                </a:solidFill>
                <a:cs typeface="Times New Roman" panose="02020603050405020304" pitchFamily="18" charset="0"/>
              </a:rPr>
              <a:t> Exaggerative/Inappropriate Claim Review</a:t>
            </a:r>
          </a:p>
          <a:p>
            <a:pPr algn="l">
              <a:lnSpc>
                <a:spcPct val="150000"/>
              </a:lnSpc>
            </a:pPr>
            <a:r>
              <a:rPr lang="en-US" dirty="0">
                <a:solidFill>
                  <a:srgbClr val="FF0000"/>
                </a:solidFill>
                <a:cs typeface="Times New Roman" panose="02020603050405020304" pitchFamily="18" charset="0"/>
              </a:rPr>
              <a:t> Fit to Concept</a:t>
            </a:r>
          </a:p>
          <a:p>
            <a:pPr algn="l">
              <a:lnSpc>
                <a:spcPct val="150000"/>
              </a:lnSpc>
            </a:pPr>
            <a:r>
              <a:rPr lang="en-US" dirty="0">
                <a:solidFill>
                  <a:srgbClr val="FF0000"/>
                </a:solidFill>
                <a:cs typeface="Times New Roman" panose="02020603050405020304" pitchFamily="18" charset="0"/>
              </a:rPr>
              <a:t> Attribute Evaluations</a:t>
            </a:r>
          </a:p>
          <a:p>
            <a:pPr algn="l">
              <a:lnSpc>
                <a:spcPct val="150000"/>
              </a:lnSpc>
            </a:pPr>
            <a:r>
              <a:rPr lang="en-US" dirty="0">
                <a:solidFill>
                  <a:srgbClr val="FF0000"/>
                </a:solidFill>
                <a:cs typeface="Times New Roman" panose="02020603050405020304" pitchFamily="18" charset="0"/>
              </a:rPr>
              <a:t> Memorability</a:t>
            </a:r>
          </a:p>
          <a:p>
            <a:pPr algn="l">
              <a:lnSpc>
                <a:spcPct val="150000"/>
              </a:lnSpc>
            </a:pPr>
            <a:r>
              <a:rPr lang="en-US" dirty="0">
                <a:solidFill>
                  <a:srgbClr val="FF0000"/>
                </a:solidFill>
                <a:cs typeface="Times New Roman" panose="02020603050405020304" pitchFamily="18" charset="0"/>
              </a:rPr>
              <a:t> Personal Preferences</a:t>
            </a:r>
          </a:p>
          <a:p>
            <a:pPr algn="l">
              <a:lnSpc>
                <a:spcPct val="150000"/>
              </a:lnSpc>
            </a:pPr>
            <a:r>
              <a:rPr lang="en-US" dirty="0">
                <a:solidFill>
                  <a:srgbClr val="FF0000"/>
                </a:solidFill>
                <a:cs typeface="Times New Roman" panose="02020603050405020304" pitchFamily="18" charset="0"/>
              </a:rPr>
              <a:t> Likeability with Rationale</a:t>
            </a:r>
          </a:p>
        </p:txBody>
      </p:sp>
    </p:spTree>
    <p:extLst>
      <p:ext uri="{BB962C8B-B14F-4D97-AF65-F5344CB8AC3E}">
        <p14:creationId xmlns:p14="http://schemas.microsoft.com/office/powerpoint/2010/main" val="1559840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31">
            <a:extLst>
              <a:ext uri="{FF2B5EF4-FFF2-40B4-BE49-F238E27FC236}">
                <a16:creationId xmlns:a16="http://schemas.microsoft.com/office/drawing/2014/main" id="{7045EF14-C03B-B8D4-6FC6-FE95DA490819}"/>
              </a:ext>
            </a:extLst>
          </p:cNvPr>
          <p:cNvSpPr txBox="1">
            <a:spLocks/>
          </p:cNvSpPr>
          <p:nvPr/>
        </p:nvSpPr>
        <p:spPr>
          <a:xfrm>
            <a:off x="184288" y="606287"/>
            <a:ext cx="5008063" cy="3852337"/>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asked to answer a series of questions that evaluated any potential inappropriate, misleading or exaggerative issues implied by the test names.</a:t>
            </a:r>
          </a:p>
          <a:p>
            <a:r>
              <a:rPr lang="en-US" dirty="0"/>
              <a:t> </a:t>
            </a:r>
          </a:p>
          <a:p>
            <a:r>
              <a:rPr lang="en-US" dirty="0"/>
              <a:t>The questions were as follows:</a:t>
            </a:r>
          </a:p>
          <a:p>
            <a:pPr marL="285750" indent="-173038">
              <a:buFont typeface="Arial" panose="020B0604020202020204" pitchFamily="34" charset="0"/>
              <a:buChar char="•"/>
            </a:pPr>
            <a:r>
              <a:rPr lang="en-US" dirty="0"/>
              <a:t>Does the test name imply something untrue?</a:t>
            </a:r>
          </a:p>
          <a:p>
            <a:pPr marL="285750" indent="-173038">
              <a:buFont typeface="Arial" panose="020B0604020202020204" pitchFamily="34" charset="0"/>
              <a:buChar char="•"/>
            </a:pPr>
            <a:r>
              <a:rPr lang="en-US" dirty="0"/>
              <a:t>Is the test name misleading?</a:t>
            </a:r>
          </a:p>
          <a:p>
            <a:pPr marL="285750" indent="-173038">
              <a:buFont typeface="Arial" panose="020B0604020202020204" pitchFamily="34" charset="0"/>
              <a:buChar char="•"/>
            </a:pPr>
            <a:r>
              <a:rPr lang="en-US" dirty="0"/>
              <a:t>Is the test name exaggerative?</a:t>
            </a:r>
          </a:p>
          <a:p>
            <a:endParaRPr lang="en-US" dirty="0"/>
          </a:p>
          <a:p>
            <a:r>
              <a:rPr lang="en-US" dirty="0"/>
              <a:t>If ‘Yes’, the respondents were asked to provide a rationale for this selection.</a:t>
            </a:r>
          </a:p>
        </p:txBody>
      </p:sp>
      <p:grpSp>
        <p:nvGrpSpPr>
          <p:cNvPr id="23" name="Group 22">
            <a:extLst>
              <a:ext uri="{FF2B5EF4-FFF2-40B4-BE49-F238E27FC236}">
                <a16:creationId xmlns:a16="http://schemas.microsoft.com/office/drawing/2014/main" id="{61F0BCAC-BBB7-1345-62E5-877769E96982}"/>
              </a:ext>
            </a:extLst>
          </p:cNvPr>
          <p:cNvGrpSpPr/>
          <p:nvPr/>
        </p:nvGrpSpPr>
        <p:grpSpPr>
          <a:xfrm>
            <a:off x="10527375" y="795834"/>
            <a:ext cx="1227484" cy="954405"/>
            <a:chOff x="9965400" y="1064657"/>
            <a:chExt cx="1227484" cy="954405"/>
          </a:xfrm>
        </p:grpSpPr>
        <p:sp>
          <p:nvSpPr>
            <p:cNvPr id="24" name="Oval 23">
              <a:extLst>
                <a:ext uri="{FF2B5EF4-FFF2-40B4-BE49-F238E27FC236}">
                  <a16:creationId xmlns:a16="http://schemas.microsoft.com/office/drawing/2014/main" id="{C753D599-29C7-5699-7177-D0BBA64C7B14}"/>
                </a:ext>
              </a:extLst>
            </p:cNvPr>
            <p:cNvSpPr/>
            <p:nvPr/>
          </p:nvSpPr>
          <p:spPr>
            <a:xfrm>
              <a:off x="996540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
              <a:extLst>
                <a:ext uri="{FF2B5EF4-FFF2-40B4-BE49-F238E27FC236}">
                  <a16:creationId xmlns:a16="http://schemas.microsoft.com/office/drawing/2014/main" id="{30541CD2-F0A6-E891-98B7-324B85CC44E9}"/>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26" name="Oval 25">
              <a:extLst>
                <a:ext uri="{FF2B5EF4-FFF2-40B4-BE49-F238E27FC236}">
                  <a16:creationId xmlns:a16="http://schemas.microsoft.com/office/drawing/2014/main" id="{304368F2-842D-1799-ECC0-642CDB4FD9A9}"/>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 Placeholder 2">
              <a:extLst>
                <a:ext uri="{FF2B5EF4-FFF2-40B4-BE49-F238E27FC236}">
                  <a16:creationId xmlns:a16="http://schemas.microsoft.com/office/drawing/2014/main" id="{4F74FCE7-8E4C-D4FD-1FF3-5396267EF0A2}"/>
                </a:ext>
              </a:extLst>
            </p:cNvPr>
            <p:cNvSpPr txBox="1">
              <a:spLocks/>
            </p:cNvSpPr>
            <p:nvPr/>
          </p:nvSpPr>
          <p:spPr>
            <a:xfrm>
              <a:off x="10499182" y="1156394"/>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28" name="Chart 27">
            <a:extLst>
              <a:ext uri="{FF2B5EF4-FFF2-40B4-BE49-F238E27FC236}">
                <a16:creationId xmlns:a16="http://schemas.microsoft.com/office/drawing/2014/main" id="{790F8487-F917-CAE4-A3C5-88DB8DF44971}"/>
              </a:ext>
            </a:extLst>
          </p:cNvPr>
          <p:cNvGraphicFramePr/>
          <p:nvPr>
            <p:extLst>
              <p:ext uri="{D42A27DB-BD31-4B8C-83A1-F6EECF244321}">
                <p14:modId xmlns:p14="http://schemas.microsoft.com/office/powerpoint/2010/main" val="1292198514"/>
              </p:ext>
            </p:extLst>
          </p:nvPr>
        </p:nvGraphicFramePr>
        <p:xfrm>
          <a:off x="5583736" y="528637"/>
          <a:ext cx="5008063" cy="5738813"/>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Box 2">
            <a:extLst>
              <a:ext uri="{FF2B5EF4-FFF2-40B4-BE49-F238E27FC236}">
                <a16:creationId xmlns:a16="http://schemas.microsoft.com/office/drawing/2014/main" id="{38385D19-4A87-3DD2-5088-1CEDEAC1BBFF}"/>
              </a:ext>
            </a:extLst>
          </p:cNvPr>
          <p:cNvSpPr txBox="1"/>
          <p:nvPr/>
        </p:nvSpPr>
        <p:spPr>
          <a:xfrm>
            <a:off x="7759866"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sp>
        <p:nvSpPr>
          <p:cNvPr id="30" name="Title 1">
            <a:extLst>
              <a:ext uri="{FF2B5EF4-FFF2-40B4-BE49-F238E27FC236}">
                <a16:creationId xmlns:a16="http://schemas.microsoft.com/office/drawing/2014/main" id="{78E9E063-8666-52FA-2491-7DCE2D949D96}"/>
              </a:ext>
            </a:extLst>
          </p:cNvPr>
          <p:cNvSpPr>
            <a:spLocks noGrp="1"/>
          </p:cNvSpPr>
          <p:nvPr>
            <p:ph type="title"/>
          </p:nvPr>
        </p:nvSpPr>
        <p:spPr>
          <a:xfrm>
            <a:off x="184288" y="0"/>
            <a:ext cx="11725137" cy="441916"/>
          </a:xfrm>
        </p:spPr>
        <p:txBody>
          <a:bodyPr/>
          <a:lstStyle/>
          <a:p>
            <a:r>
              <a:rPr lang="en-US" dirty="0"/>
              <a:t>BrandTest</a:t>
            </a:r>
            <a:r>
              <a:rPr lang="en-US" baseline="30000" dirty="0"/>
              <a:t>®</a:t>
            </a:r>
            <a:r>
              <a:rPr lang="en-US" dirty="0"/>
              <a:t> Market Research - Exaggerative/Inappropriate Claim Review Results</a:t>
            </a:r>
          </a:p>
        </p:txBody>
      </p:sp>
    </p:spTree>
    <p:extLst>
      <p:ext uri="{BB962C8B-B14F-4D97-AF65-F5344CB8AC3E}">
        <p14:creationId xmlns:p14="http://schemas.microsoft.com/office/powerpoint/2010/main" val="987916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3245630754"/>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3522233581"/>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2990359942"/>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0">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3806732730"/>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p>
        </p:txBody>
      </p:sp>
    </p:spTree>
    <p:extLst>
      <p:ext uri="{BB962C8B-B14F-4D97-AF65-F5344CB8AC3E}">
        <p14:creationId xmlns:p14="http://schemas.microsoft.com/office/powerpoint/2010/main" val="1889873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7">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3492291101"/>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6">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2150774801"/>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649015347"/>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985838423"/>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3441083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1">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3815773302"/>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0">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2208581346"/>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9">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3242150701"/>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8">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19296541"/>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1944829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5">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2629258403"/>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4">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746069934"/>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3">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535051327"/>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12">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2433659121"/>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1989751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9">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3761288549"/>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8">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988464088"/>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7">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352073186"/>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16">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4048479243"/>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2767812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23">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2483425624"/>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2">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1808078582"/>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1">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1531541543"/>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0">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2693400886"/>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2276101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27">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3223746169"/>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6">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369605093"/>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5">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2033140577"/>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4">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4096597660"/>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3348011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1">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3023075293"/>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0">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2552999402"/>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9">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1192711188"/>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8">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3376453370"/>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2840938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5">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2457348344"/>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4">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3093885614"/>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33">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2903099375"/>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32">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3387661485"/>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3423879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07EC4DD-87D9-DC58-804E-A8D9C4DDD9DD}"/>
              </a:ext>
            </a:extLst>
          </p:cNvPr>
          <p:cNvGrpSpPr/>
          <p:nvPr/>
        </p:nvGrpSpPr>
        <p:grpSpPr>
          <a:xfrm>
            <a:off x="1419849" y="809770"/>
            <a:ext cx="9372470" cy="3801629"/>
            <a:chOff x="2264345" y="1995489"/>
            <a:chExt cx="6779071" cy="2883328"/>
          </a:xfrm>
        </p:grpSpPr>
        <p:sp>
          <p:nvSpPr>
            <p:cNvPr id="9" name="Rounded Rectangle 31">
              <a:extLst>
                <a:ext uri="{FF2B5EF4-FFF2-40B4-BE49-F238E27FC236}">
                  <a16:creationId xmlns:a16="http://schemas.microsoft.com/office/drawing/2014/main" id="{0037261B-2B6A-E163-C00C-A16051591A5F}"/>
                </a:ext>
              </a:extLst>
            </p:cNvPr>
            <p:cNvSpPr/>
            <p:nvPr/>
          </p:nvSpPr>
          <p:spPr>
            <a:xfrm>
              <a:off x="2264345" y="1995489"/>
              <a:ext cx="6779071" cy="288332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32">
              <a:extLst>
                <a:ext uri="{FF2B5EF4-FFF2-40B4-BE49-F238E27FC236}">
                  <a16:creationId xmlns:a16="http://schemas.microsoft.com/office/drawing/2014/main" id="{0B5C4E02-7E95-1BF7-880C-6199160109B5}"/>
                </a:ext>
              </a:extLst>
            </p:cNvPr>
            <p:cNvSpPr/>
            <p:nvPr/>
          </p:nvSpPr>
          <p:spPr>
            <a:xfrm>
              <a:off x="2329829" y="2051050"/>
              <a:ext cx="6648103" cy="275657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19C0FB36-DEA2-CBA2-2EAE-DD93A32C26F8}"/>
              </a:ext>
            </a:extLst>
          </p:cNvPr>
          <p:cNvSpPr>
            <a:spLocks noGrp="1"/>
          </p:cNvSpPr>
          <p:nvPr>
            <p:ph type="title"/>
          </p:nvPr>
        </p:nvSpPr>
        <p:spPr/>
        <p:txBody>
          <a:bodyPr/>
          <a:lstStyle/>
          <a:p>
            <a:r>
              <a:rPr lang="en-US" dirty="0"/>
              <a:t>Target Audience</a:t>
            </a:r>
          </a:p>
        </p:txBody>
      </p:sp>
      <p:graphicFrame>
        <p:nvGraphicFramePr>
          <p:cNvPr id="4" name="Table 3">
            <a:extLst>
              <a:ext uri="{FF2B5EF4-FFF2-40B4-BE49-F238E27FC236}">
                <a16:creationId xmlns:a16="http://schemas.microsoft.com/office/drawing/2014/main" id="{86FD01C0-2B41-F4BE-3FEF-17F897E9FC27}"/>
              </a:ext>
            </a:extLst>
          </p:cNvPr>
          <p:cNvGraphicFramePr>
            <a:graphicFrameLocks noGrp="1"/>
          </p:cNvGraphicFramePr>
          <p:nvPr>
            <p:extLst>
              <p:ext uri="{D42A27DB-BD31-4B8C-83A1-F6EECF244321}">
                <p14:modId xmlns:p14="http://schemas.microsoft.com/office/powerpoint/2010/main" val="3886987384"/>
              </p:ext>
            </p:extLst>
          </p:nvPr>
        </p:nvGraphicFramePr>
        <p:xfrm>
          <a:off x="2071394" y="1909242"/>
          <a:ext cx="8061648" cy="1551441"/>
        </p:xfrm>
        <a:graphic>
          <a:graphicData uri="http://schemas.openxmlformats.org/drawingml/2006/table">
            <a:tbl>
              <a:tblPr/>
              <a:tblGrid>
                <a:gridCol w="3974840">
                  <a:extLst>
                    <a:ext uri="{9D8B030D-6E8A-4147-A177-3AD203B41FA5}">
                      <a16:colId xmlns:a16="http://schemas.microsoft.com/office/drawing/2014/main" val="2969445915"/>
                    </a:ext>
                  </a:extLst>
                </a:gridCol>
                <a:gridCol w="1371600">
                  <a:extLst>
                    <a:ext uri="{9D8B030D-6E8A-4147-A177-3AD203B41FA5}">
                      <a16:colId xmlns:a16="http://schemas.microsoft.com/office/drawing/2014/main" val="1598008791"/>
                    </a:ext>
                  </a:extLst>
                </a:gridCol>
                <a:gridCol w="1495920">
                  <a:extLst>
                    <a:ext uri="{9D8B030D-6E8A-4147-A177-3AD203B41FA5}">
                      <a16:colId xmlns:a16="http://schemas.microsoft.com/office/drawing/2014/main" val="2665331743"/>
                    </a:ext>
                  </a:extLst>
                </a:gridCol>
                <a:gridCol w="1219288">
                  <a:extLst>
                    <a:ext uri="{9D8B030D-6E8A-4147-A177-3AD203B41FA5}">
                      <a16:colId xmlns:a16="http://schemas.microsoft.com/office/drawing/2014/main" val="333824413"/>
                    </a:ext>
                  </a:extLst>
                </a:gridCol>
              </a:tblGrid>
              <a:tr h="439033">
                <a:tc>
                  <a:txBody>
                    <a:bodyPr/>
                    <a:lstStyle/>
                    <a:p>
                      <a:pPr algn="ctr" rtl="0" fontAlgn="b"/>
                      <a:r>
                        <a:rPr lang="en-US" sz="1800" b="1" i="0" u="none" strike="noStrike" dirty="0">
                          <a:solidFill>
                            <a:srgbClr val="FFFFFF"/>
                          </a:solidFill>
                          <a:effectLst/>
                          <a:latin typeface="+mn-lt"/>
                        </a:rPr>
                        <a:t>Target Audience*</a:t>
                      </a:r>
                    </a:p>
                  </a:txBody>
                  <a:tcPr marL="3782" marR="3782" marT="378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800" b="1" i="0" u="none" strike="noStrike" dirty="0">
                          <a:solidFill>
                            <a:srgbClr val="FFFFFF"/>
                          </a:solidFill>
                          <a:effectLst/>
                          <a:latin typeface="+mn-lt"/>
                        </a:rPr>
                        <a:t>U.S.</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800" b="1" i="0" u="none" strike="noStrike" dirty="0">
                          <a:solidFill>
                            <a:srgbClr val="FFFFFF"/>
                          </a:solidFill>
                          <a:effectLst/>
                          <a:latin typeface="+mn-lt"/>
                        </a:rPr>
                        <a:t>EU Top 5^</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800" b="1" i="0" u="none" strike="noStrike" dirty="0">
                          <a:solidFill>
                            <a:srgbClr val="FFFFFF"/>
                          </a:solidFill>
                          <a:effectLst/>
                          <a:latin typeface="+mn-lt"/>
                        </a:rPr>
                        <a:t>Overall</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extLst>
                  <a:ext uri="{0D108BD9-81ED-4DB2-BD59-A6C34878D82A}">
                    <a16:rowId xmlns:a16="http://schemas.microsoft.com/office/drawing/2014/main" val="1433200217"/>
                  </a:ext>
                </a:extLst>
              </a:tr>
              <a:tr h="105903">
                <a:tc>
                  <a:txBody>
                    <a:bodyPr/>
                    <a:lstStyle/>
                    <a:p>
                      <a:pPr algn="ctr" rtl="0" fontAlgn="ctr"/>
                      <a:r>
                        <a:rPr lang="en-US" sz="1800" b="0" i="0" u="none" strike="noStrike" dirty="0">
                          <a:solidFill>
                            <a:srgbClr val="000000"/>
                          </a:solidFill>
                          <a:effectLst/>
                          <a:latin typeface="+mn-lt"/>
                        </a:rPr>
                        <a:t>Physicians (xxxxx)</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96870402"/>
                  </a:ext>
                </a:extLst>
              </a:tr>
              <a:tr h="105903">
                <a:tc>
                  <a:txBody>
                    <a:bodyPr/>
                    <a:lstStyle/>
                    <a:p>
                      <a:pPr algn="ctr" rtl="0" fontAlgn="ctr"/>
                      <a:r>
                        <a:rPr lang="en-US" sz="1800" b="0" i="0" u="none" strike="noStrike" dirty="0">
                          <a:solidFill>
                            <a:srgbClr val="000000"/>
                          </a:solidFill>
                          <a:effectLst/>
                          <a:latin typeface="+mn-lt"/>
                        </a:rPr>
                        <a:t>Pharmacists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27344663"/>
                  </a:ext>
                </a:extLst>
              </a:tr>
              <a:tr h="105903">
                <a:tc>
                  <a:txBody>
                    <a:bodyPr/>
                    <a:lstStyle/>
                    <a:p>
                      <a:pPr algn="ctr" rtl="0" fontAlgn="ctr"/>
                      <a:r>
                        <a:rPr lang="en-US" sz="1800" b="0" i="0" u="none" strike="noStrike" dirty="0">
                          <a:solidFill>
                            <a:srgbClr val="000000"/>
                          </a:solidFill>
                          <a:effectLst/>
                          <a:latin typeface="+mn-lt"/>
                        </a:rPr>
                        <a:t>Nurses </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9770273"/>
                  </a:ext>
                </a:extLst>
              </a:tr>
              <a:tr h="105903">
                <a:tc>
                  <a:txBody>
                    <a:bodyPr/>
                    <a:lstStyle/>
                    <a:p>
                      <a:pPr algn="ctr" rtl="0" fontAlgn="ctr"/>
                      <a:r>
                        <a:rPr lang="en-US" sz="1800" b="1" i="1" u="none" strike="noStrike" dirty="0">
                          <a:solidFill>
                            <a:srgbClr val="1F497D"/>
                          </a:solidFill>
                          <a:effectLst/>
                          <a:latin typeface="+mn-lt"/>
                        </a:rPr>
                        <a:t>Total</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58869412"/>
                  </a:ext>
                </a:extLst>
              </a:tr>
            </a:tbl>
          </a:graphicData>
        </a:graphic>
      </p:graphicFrame>
      <p:sp>
        <p:nvSpPr>
          <p:cNvPr id="5" name="Rectangle 1230">
            <a:extLst>
              <a:ext uri="{FF2B5EF4-FFF2-40B4-BE49-F238E27FC236}">
                <a16:creationId xmlns:a16="http://schemas.microsoft.com/office/drawing/2014/main" id="{C72E6444-D275-C979-A6BF-8A4BDFE7A6FE}"/>
              </a:ext>
            </a:extLst>
          </p:cNvPr>
          <p:cNvSpPr>
            <a:spLocks noChangeArrowheads="1"/>
          </p:cNvSpPr>
          <p:nvPr/>
        </p:nvSpPr>
        <p:spPr bwMode="auto">
          <a:xfrm>
            <a:off x="329183" y="5351393"/>
            <a:ext cx="114726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i="1" dirty="0">
                <a:solidFill>
                  <a:schemeClr val="tx1"/>
                </a:solidFill>
                <a:latin typeface="+mn-lt"/>
              </a:rPr>
              <a:t>*</a:t>
            </a:r>
            <a:r>
              <a:rPr lang="en-US" altLang="en-US" sz="1000" i="1" u="sng" dirty="0">
                <a:solidFill>
                  <a:schemeClr val="tx1"/>
                </a:solidFill>
                <a:latin typeface="+mn-lt"/>
              </a:rPr>
              <a:t>Screening Criteria</a:t>
            </a:r>
            <a:r>
              <a:rPr lang="en-US" altLang="en-US" sz="1000" i="1" dirty="0">
                <a:solidFill>
                  <a:schemeClr val="tx1"/>
                </a:solidFill>
                <a:latin typeface="+mn-lt"/>
              </a:rPr>
              <a:t>:</a:t>
            </a:r>
          </a:p>
          <a:p>
            <a:pPr eaLnBrk="1" hangingPunct="1">
              <a:spcBef>
                <a:spcPct val="0"/>
              </a:spcBef>
              <a:buClrTx/>
              <a:buNone/>
            </a:pPr>
            <a:endParaRPr lang="en-US" altLang="en-US" sz="600" i="1" dirty="0">
              <a:solidFill>
                <a:schemeClr val="tx1"/>
              </a:solidFill>
              <a:latin typeface="+mn-lt"/>
            </a:endParaRPr>
          </a:p>
          <a:p>
            <a:pPr marL="171450" indent="-117475">
              <a:spcBef>
                <a:spcPct val="0"/>
              </a:spcBef>
              <a:buClrTx/>
              <a:buFont typeface="Wingdings" panose="05000000000000000000" pitchFamily="2" charset="2"/>
              <a:buChar char="§"/>
            </a:pPr>
            <a:r>
              <a:rPr lang="en-US" altLang="en-US" sz="1000" i="1" dirty="0">
                <a:solidFill>
                  <a:schemeClr val="tx1"/>
                </a:solidFill>
                <a:highlight>
                  <a:srgbClr val="FFFF00"/>
                </a:highlight>
                <a:latin typeface="+mn-lt"/>
              </a:rPr>
              <a:t>Physicians include Ophthalmologists, Cataract Surgeons, Retinal Specialists, Glaucoma Surgeons and Optometrists</a:t>
            </a:r>
          </a:p>
          <a:p>
            <a:pPr marL="171450" indent="-117475">
              <a:spcBef>
                <a:spcPct val="0"/>
              </a:spcBef>
              <a:buClrTx/>
              <a:buFont typeface="Wingdings" panose="05000000000000000000" pitchFamily="2" charset="2"/>
              <a:buChar char="§"/>
            </a:pPr>
            <a:r>
              <a:rPr lang="en-US" altLang="en-US" sz="1000" i="1" dirty="0">
                <a:solidFill>
                  <a:schemeClr val="tx1"/>
                </a:solidFill>
                <a:highlight>
                  <a:srgbClr val="FFFF00"/>
                </a:highlight>
                <a:latin typeface="+mn-lt"/>
              </a:rPr>
              <a:t>Patients that have been diagnosed with cataract but have not had cataract surgery in the past</a:t>
            </a:r>
          </a:p>
          <a:p>
            <a:pPr>
              <a:spcBef>
                <a:spcPct val="0"/>
              </a:spcBef>
              <a:buClrTx/>
              <a:buNone/>
            </a:pPr>
            <a:endParaRPr lang="en-US" altLang="en-US" sz="1000" i="1" dirty="0">
              <a:solidFill>
                <a:schemeClr val="tx1"/>
              </a:solidFill>
              <a:latin typeface="+mn-lt"/>
            </a:endParaRPr>
          </a:p>
          <a:p>
            <a:pPr>
              <a:spcBef>
                <a:spcPct val="0"/>
              </a:spcBef>
              <a:buClrTx/>
              <a:buNone/>
            </a:pPr>
            <a:r>
              <a:rPr lang="en-US" altLang="en-US" sz="1000" i="1" dirty="0">
                <a:solidFill>
                  <a:schemeClr val="tx1"/>
                </a:solidFill>
                <a:latin typeface="+mn-lt"/>
              </a:rPr>
              <a:t>^EU Top 5 includes France, Germany, Italy, Poland, and Spain</a:t>
            </a:r>
          </a:p>
        </p:txBody>
      </p:sp>
    </p:spTree>
    <p:extLst>
      <p:ext uri="{BB962C8B-B14F-4D97-AF65-F5344CB8AC3E}">
        <p14:creationId xmlns:p14="http://schemas.microsoft.com/office/powerpoint/2010/main" val="13811626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9">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2093558318"/>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8">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2915773928"/>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37">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3815914300"/>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36">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579688795"/>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3010769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43">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3259836549"/>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42">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1250362487"/>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1">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4096099011"/>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0">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1837398556"/>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1329204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47">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277921442"/>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46">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2871028311"/>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5">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3107831333"/>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4">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2380189544"/>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3692936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1">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693297461"/>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0">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3997138304"/>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9">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1282833564"/>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8">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2346845225"/>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1532346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5">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4180718535"/>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4">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268804881"/>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3">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3558346036"/>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52">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3688752687"/>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3525271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9">
            <a:extLst>
              <a:ext uri="{FF2B5EF4-FFF2-40B4-BE49-F238E27FC236}">
                <a16:creationId xmlns:a16="http://schemas.microsoft.com/office/drawing/2014/main" id="{4A32D402-B26C-EF6E-97D5-C9A5A3ED1ACE}"/>
              </a:ext>
            </a:extLst>
          </p:cNvPr>
          <p:cNvGraphicFramePr>
            <a:graphicFrameLocks noGrp="1"/>
          </p:cNvGraphicFramePr>
          <p:nvPr>
            <p:extLst>
              <p:ext uri="{D42A27DB-BD31-4B8C-83A1-F6EECF244321}">
                <p14:modId xmlns:p14="http://schemas.microsoft.com/office/powerpoint/2010/main" val="3780921212"/>
              </p:ext>
            </p:extLst>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a:solidFill>
                            <a:srgbClr val="000000"/>
                          </a:solidFill>
                          <a:effectLst/>
                          <a:latin typeface="+mn-lt"/>
                        </a:rPr>
                        <a:t>TESTNAME59</a:t>
                      </a:r>
                      <a:endParaRPr lang="en-US" sz="1400" b="1" i="0" u="none" strike="noStrike" dirty="0">
                        <a:solidFill>
                          <a:srgbClr val="000000"/>
                        </a:solidFill>
                        <a:effectLst/>
                        <a:latin typeface="+mn-lt"/>
                      </a:endParaRP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8">
            <a:extLst>
              <a:ext uri="{FF2B5EF4-FFF2-40B4-BE49-F238E27FC236}">
                <a16:creationId xmlns:a16="http://schemas.microsoft.com/office/drawing/2014/main" id="{307F2D21-9318-2288-2CF5-F64773BDF915}"/>
              </a:ext>
            </a:extLst>
          </p:cNvPr>
          <p:cNvGraphicFramePr>
            <a:graphicFrameLocks noGrp="1"/>
          </p:cNvGraphicFramePr>
          <p:nvPr>
            <p:extLst>
              <p:ext uri="{D42A27DB-BD31-4B8C-83A1-F6EECF244321}">
                <p14:modId xmlns:p14="http://schemas.microsoft.com/office/powerpoint/2010/main" val="1937720390"/>
              </p:ext>
            </p:extLst>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a:solidFill>
                            <a:srgbClr val="FFFFFF"/>
                          </a:solidFill>
                          <a:effectLst/>
                          <a:latin typeface="+mn-lt"/>
                        </a:rPr>
                        <a:t>Total</a:t>
                      </a:r>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7">
            <a:extLst>
              <a:ext uri="{FF2B5EF4-FFF2-40B4-BE49-F238E27FC236}">
                <a16:creationId xmlns:a16="http://schemas.microsoft.com/office/drawing/2014/main" id="{2F901945-4D49-BD09-1F5A-1A1C5E96BA61}"/>
              </a:ext>
            </a:extLst>
          </p:cNvPr>
          <p:cNvGraphicFramePr>
            <a:graphicFrameLocks noGrp="1"/>
          </p:cNvGraphicFramePr>
          <p:nvPr>
            <p:extLst>
              <p:ext uri="{D42A27DB-BD31-4B8C-83A1-F6EECF244321}">
                <p14:modId xmlns:p14="http://schemas.microsoft.com/office/powerpoint/2010/main" val="1882452878"/>
              </p:ext>
            </p:extLst>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56">
            <a:extLst>
              <a:ext uri="{FF2B5EF4-FFF2-40B4-BE49-F238E27FC236}">
                <a16:creationId xmlns:a16="http://schemas.microsoft.com/office/drawing/2014/main" id="{B56BBB89-4459-9A20-A349-398F6A36007A}"/>
              </a:ext>
            </a:extLst>
          </p:cNvPr>
          <p:cNvGraphicFramePr>
            <a:graphicFrameLocks noGrp="1"/>
          </p:cNvGraphicFramePr>
          <p:nvPr>
            <p:extLst>
              <p:ext uri="{D42A27DB-BD31-4B8C-83A1-F6EECF244321}">
                <p14:modId xmlns:p14="http://schemas.microsoft.com/office/powerpoint/2010/main" val="1166205693"/>
              </p:ext>
            </p:extLst>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a:t>®</a:t>
            </a:r>
            <a:r>
              <a:rPr lang="en-US"/>
              <a:t> Market Research - Exaggerative/Inappropriate Claim Review Results (Cont.)</a:t>
            </a:r>
            <a:endParaRPr lang="en-US" dirty="0">
              <a:solidFill>
                <a:schemeClr val="tx1"/>
              </a:solidFill>
            </a:endParaRPr>
          </a:p>
        </p:txBody>
      </p:sp>
    </p:spTree>
    <p:extLst>
      <p:ext uri="{BB962C8B-B14F-4D97-AF65-F5344CB8AC3E}">
        <p14:creationId xmlns:p14="http://schemas.microsoft.com/office/powerpoint/2010/main" val="3100344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3818-E80E-B25A-7B02-CF8404B0DE36}"/>
              </a:ext>
            </a:extLst>
          </p:cNvPr>
          <p:cNvSpPr>
            <a:spLocks noGrp="1"/>
          </p:cNvSpPr>
          <p:nvPr>
            <p:ph type="title"/>
          </p:nvPr>
        </p:nvSpPr>
        <p:spPr/>
        <p:txBody>
          <a:bodyPr/>
          <a:lstStyle/>
          <a:p>
            <a:r>
              <a:rPr lang="en-US" dirty="0"/>
              <a:t>BrandTest</a:t>
            </a:r>
            <a:r>
              <a:rPr lang="en-US" baseline="30000" dirty="0"/>
              <a:t>®</a:t>
            </a:r>
            <a:r>
              <a:rPr lang="en-US" dirty="0"/>
              <a:t> Market Research - Fit to Concept</a:t>
            </a:r>
          </a:p>
        </p:txBody>
      </p:sp>
      <p:sp>
        <p:nvSpPr>
          <p:cNvPr id="3" name="Text Placeholder 2">
            <a:extLst>
              <a:ext uri="{FF2B5EF4-FFF2-40B4-BE49-F238E27FC236}">
                <a16:creationId xmlns:a16="http://schemas.microsoft.com/office/drawing/2014/main" id="{83E49DF2-C8C4-E045-FADA-D4AB533465F1}"/>
              </a:ext>
            </a:extLst>
          </p:cNvPr>
          <p:cNvSpPr>
            <a:spLocks noGrp="1"/>
          </p:cNvSpPr>
          <p:nvPr>
            <p:ph type="body" sz="quarter" idx="10"/>
          </p:nvPr>
        </p:nvSpPr>
        <p:spPr>
          <a:xfrm>
            <a:off x="184288" y="606287"/>
            <a:ext cx="11725137" cy="246221"/>
          </a:xfrm>
        </p:spPr>
        <p:txBody>
          <a:bodyPr/>
          <a:lstStyle/>
          <a:p>
            <a:r>
              <a:rPr lang="en-US" dirty="0"/>
              <a:t>The following product concept statement was shown to respondents: </a:t>
            </a:r>
          </a:p>
        </p:txBody>
      </p:sp>
      <p:sp>
        <p:nvSpPr>
          <p:cNvPr id="5" name="Rectangle 4">
            <a:extLst>
              <a:ext uri="{FF2B5EF4-FFF2-40B4-BE49-F238E27FC236}">
                <a16:creationId xmlns:a16="http://schemas.microsoft.com/office/drawing/2014/main" id="{25C5D6F4-08C1-B385-7A41-F7E3EBC913D2}"/>
              </a:ext>
            </a:extLst>
          </p:cNvPr>
          <p:cNvSpPr/>
          <p:nvPr/>
        </p:nvSpPr>
        <p:spPr>
          <a:xfrm>
            <a:off x="987552" y="1414272"/>
            <a:ext cx="10314432" cy="3633216"/>
          </a:xfrm>
          <a:prstGeom prst="rect">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0000"/>
                </a:solidFill>
              </a:rPr>
              <a:t>“</a:t>
            </a:r>
            <a:r>
              <a:rPr lang="en-US" i="1" dirty="0" err="1">
                <a:solidFill>
                  <a:srgbClr val="FF0000"/>
                </a:solidFill>
              </a:rPr>
              <a:t>ConceptStatement</a:t>
            </a:r>
            <a:r>
              <a:rPr lang="en-US" i="1" dirty="0">
                <a:solidFill>
                  <a:srgbClr val="FF0000"/>
                </a:solidFill>
              </a:rPr>
              <a:t>”</a:t>
            </a:r>
          </a:p>
        </p:txBody>
      </p:sp>
    </p:spTree>
    <p:extLst>
      <p:ext uri="{BB962C8B-B14F-4D97-AF65-F5344CB8AC3E}">
        <p14:creationId xmlns:p14="http://schemas.microsoft.com/office/powerpoint/2010/main" val="1845058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err="1">
                <a:latin typeface="+mj-lt"/>
              </a:rPr>
              <a:t>BrandTest</a:t>
            </a:r>
            <a:r>
              <a:rPr lang="en-US" baseline="30000" dirty="0">
                <a:latin typeface="+mj-lt"/>
              </a:rPr>
              <a:t>®</a:t>
            </a:r>
            <a:r>
              <a:rPr lang="en-US" dirty="0">
                <a:latin typeface="+mj-lt"/>
              </a:rPr>
              <a:t> Market Research - Fit to Concept Results</a:t>
            </a:r>
          </a:p>
        </p:txBody>
      </p:sp>
      <p:sp>
        <p:nvSpPr>
          <p:cNvPr id="32" name="Text Placeholder 31">
            <a:extLst>
              <a:ext uri="{FF2B5EF4-FFF2-40B4-BE49-F238E27FC236}">
                <a16:creationId xmlns:a16="http://schemas.microsoft.com/office/drawing/2014/main" id="{D8E24B98-78E2-A0C8-B6AD-4A1F3B86A4DB}"/>
              </a:ext>
            </a:extLst>
          </p:cNvPr>
          <p:cNvSpPr>
            <a:spLocks noGrp="1"/>
          </p:cNvSpPr>
          <p:nvPr>
            <p:ph type="body" sz="quarter" idx="10"/>
          </p:nvPr>
        </p:nvSpPr>
        <p:spPr>
          <a:xfrm>
            <a:off x="184288" y="606287"/>
            <a:ext cx="5008063" cy="1980029"/>
          </a:xfrm>
        </p:spPr>
        <p:txBody>
          <a:bodyPr/>
          <a:lstStyle/>
          <a:p>
            <a:r>
              <a:rPr lang="en-US" dirty="0"/>
              <a:t>Respondents were asked to review the concept statement below and evaluate how well each test name fits the concept statement, using a 1-7 semantic differential scale (“1” reflects “Poor” while “7” reflects “Excellent”). </a:t>
            </a:r>
          </a:p>
          <a:p>
            <a:endParaRPr lang="en-US" dirty="0"/>
          </a:p>
          <a:p>
            <a:endParaRPr lang="en-US" dirty="0"/>
          </a:p>
        </p:txBody>
      </p:sp>
      <p:sp>
        <p:nvSpPr>
          <p:cNvPr id="4" name="Rectangle 3">
            <a:extLst>
              <a:ext uri="{FF2B5EF4-FFF2-40B4-BE49-F238E27FC236}">
                <a16:creationId xmlns:a16="http://schemas.microsoft.com/office/drawing/2014/main" id="{7C3A2113-886D-50BC-3581-BA46735C473A}"/>
              </a:ext>
            </a:extLst>
          </p:cNvPr>
          <p:cNvSpPr/>
          <p:nvPr/>
        </p:nvSpPr>
        <p:spPr>
          <a:xfrm>
            <a:off x="7049904" y="5896815"/>
            <a:ext cx="540533" cy="276999"/>
          </a:xfrm>
          <a:prstGeom prst="rect">
            <a:avLst/>
          </a:prstGeom>
        </p:spPr>
        <p:txBody>
          <a:bodyPr wrap="none">
            <a:spAutoFit/>
          </a:bodyPr>
          <a:lstStyle/>
          <a:p>
            <a:pPr algn="ctr">
              <a:defRPr sz="1000"/>
            </a:pPr>
            <a:r>
              <a:rPr lang="en-US" sz="1200" dirty="0">
                <a:cs typeface="Arial"/>
              </a:rPr>
              <a:t>Poor</a:t>
            </a:r>
          </a:p>
        </p:txBody>
      </p:sp>
      <p:sp>
        <p:nvSpPr>
          <p:cNvPr id="5" name="Text Box 2">
            <a:extLst>
              <a:ext uri="{FF2B5EF4-FFF2-40B4-BE49-F238E27FC236}">
                <a16:creationId xmlns:a16="http://schemas.microsoft.com/office/drawing/2014/main" id="{5D5666CE-520D-3F7C-5E14-2C57D4CB9E6B}"/>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i="0" strike="noStrike" dirty="0">
                <a:cs typeface="Arial"/>
              </a:rPr>
              <a:t>Excellent</a:t>
            </a:r>
          </a:p>
        </p:txBody>
      </p:sp>
      <p:graphicFrame>
        <p:nvGraphicFramePr>
          <p:cNvPr id="6" name="Chart 5">
            <a:extLst>
              <a:ext uri="{FF2B5EF4-FFF2-40B4-BE49-F238E27FC236}">
                <a16:creationId xmlns:a16="http://schemas.microsoft.com/office/drawing/2014/main" id="{DED5EF97-EB00-4FE1-565E-CC6F26F0FC5A}"/>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Box 2">
            <a:extLst>
              <a:ext uri="{FF2B5EF4-FFF2-40B4-BE49-F238E27FC236}">
                <a16:creationId xmlns:a16="http://schemas.microsoft.com/office/drawing/2014/main" id="{F343667A-7478-804F-C8D7-57F4E20BA658}"/>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31" name="Rectangle 12">
            <a:extLst>
              <a:ext uri="{FF2B5EF4-FFF2-40B4-BE49-F238E27FC236}">
                <a16:creationId xmlns:a16="http://schemas.microsoft.com/office/drawing/2014/main" id="{3BA272EB-6499-4F1C-5E35-9F9067C6AA3A}"/>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Tree>
    <p:extLst>
      <p:ext uri="{BB962C8B-B14F-4D97-AF65-F5344CB8AC3E}">
        <p14:creationId xmlns:p14="http://schemas.microsoft.com/office/powerpoint/2010/main" val="660504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BrandTest</a:t>
            </a:r>
            <a:r>
              <a:rPr lang="en-US" baseline="30000" dirty="0"/>
              <a:t>®</a:t>
            </a:r>
            <a:r>
              <a:rPr lang="en-US" dirty="0"/>
              <a:t> Market Research - Attribute Evaluations</a:t>
            </a:r>
          </a:p>
        </p:txBody>
      </p:sp>
      <p:sp>
        <p:nvSpPr>
          <p:cNvPr id="3" name="Text Placeholder 2">
            <a:extLst>
              <a:ext uri="{FF2B5EF4-FFF2-40B4-BE49-F238E27FC236}">
                <a16:creationId xmlns:a16="http://schemas.microsoft.com/office/drawing/2014/main" id="{A0090CFB-866C-C09E-17BB-BBB4F6DDA013}"/>
              </a:ext>
            </a:extLst>
          </p:cNvPr>
          <p:cNvSpPr>
            <a:spLocks noGrp="1"/>
          </p:cNvSpPr>
          <p:nvPr>
            <p:ph type="body" sz="quarter" idx="10"/>
          </p:nvPr>
        </p:nvSpPr>
        <p:spPr>
          <a:xfrm>
            <a:off x="184288" y="606287"/>
            <a:ext cx="11725137" cy="1241365"/>
          </a:xfrm>
        </p:spPr>
        <p:txBody>
          <a:bodyPr/>
          <a:lstStyle/>
          <a:p>
            <a:r>
              <a:rPr lang="en-US" dirty="0"/>
              <a:t>The respondents evaluated each attribute using a 1-7 semantic differential scale (“1” reflects “Does </a:t>
            </a:r>
            <a:r>
              <a:rPr lang="en-US"/>
              <a:t>Not Communicate </a:t>
            </a:r>
            <a:r>
              <a:rPr lang="en-US" dirty="0"/>
              <a:t>at All” while “7” reflects “Communicates Very Well”).</a:t>
            </a:r>
          </a:p>
          <a:p>
            <a:r>
              <a:rPr lang="en-US" dirty="0"/>
              <a:t>The following attributes were tested: </a:t>
            </a:r>
          </a:p>
          <a:p>
            <a:endParaRPr lang="en-US" dirty="0"/>
          </a:p>
        </p:txBody>
      </p:sp>
      <p:graphicFrame>
        <p:nvGraphicFramePr>
          <p:cNvPr id="4" name="Diagram 3">
            <a:extLst>
              <a:ext uri="{FF2B5EF4-FFF2-40B4-BE49-F238E27FC236}">
                <a16:creationId xmlns:a16="http://schemas.microsoft.com/office/drawing/2014/main" id="{4F4A6670-166B-A6D9-D2B2-EB410C21AF50}"/>
              </a:ext>
            </a:extLst>
          </p:cNvPr>
          <p:cNvGraphicFramePr/>
          <p:nvPr>
            <p:extLst>
              <p:ext uri="{D42A27DB-BD31-4B8C-83A1-F6EECF244321}">
                <p14:modId xmlns:p14="http://schemas.microsoft.com/office/powerpoint/2010/main" val="275898129"/>
              </p:ext>
            </p:extLst>
          </p:nvPr>
        </p:nvGraphicFramePr>
        <p:xfrm>
          <a:off x="1031875" y="1917978"/>
          <a:ext cx="10140950" cy="4074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C333BA50-1D0F-C379-1143-305B6A397BA9}"/>
              </a:ext>
            </a:extLst>
          </p:cNvPr>
          <p:cNvSpPr txBox="1">
            <a:spLocks/>
          </p:cNvSpPr>
          <p:nvPr/>
        </p:nvSpPr>
        <p:spPr>
          <a:xfrm>
            <a:off x="3667759" y="2333762"/>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&lt;&lt;AttributeEvaluationTitle1&gt;&gt;</a:t>
            </a:r>
          </a:p>
        </p:txBody>
      </p:sp>
      <p:sp>
        <p:nvSpPr>
          <p:cNvPr id="6" name="Text Placeholder 2">
            <a:extLst>
              <a:ext uri="{FF2B5EF4-FFF2-40B4-BE49-F238E27FC236}">
                <a16:creationId xmlns:a16="http://schemas.microsoft.com/office/drawing/2014/main" id="{D0D475CF-88A3-7F2C-C4C5-B512BE0BF5C0}"/>
              </a:ext>
            </a:extLst>
          </p:cNvPr>
          <p:cNvSpPr txBox="1">
            <a:spLocks/>
          </p:cNvSpPr>
          <p:nvPr/>
        </p:nvSpPr>
        <p:spPr>
          <a:xfrm>
            <a:off x="3677919" y="3379457"/>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&lt;&lt;AttributeEvaluationTitle2&gt;&gt;</a:t>
            </a:r>
          </a:p>
        </p:txBody>
      </p:sp>
      <p:sp>
        <p:nvSpPr>
          <p:cNvPr id="7" name="Text Placeholder 2">
            <a:extLst>
              <a:ext uri="{FF2B5EF4-FFF2-40B4-BE49-F238E27FC236}">
                <a16:creationId xmlns:a16="http://schemas.microsoft.com/office/drawing/2014/main" id="{18BAF1A0-39E6-43C5-2C1D-367A26D4D7C7}"/>
              </a:ext>
            </a:extLst>
          </p:cNvPr>
          <p:cNvSpPr txBox="1">
            <a:spLocks/>
          </p:cNvSpPr>
          <p:nvPr/>
        </p:nvSpPr>
        <p:spPr>
          <a:xfrm>
            <a:off x="3688079" y="4391989"/>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&lt;&lt;AttributeEvaluationTitle3&gt;&gt;</a:t>
            </a:r>
          </a:p>
        </p:txBody>
      </p:sp>
      <p:sp>
        <p:nvSpPr>
          <p:cNvPr id="8" name="Text Placeholder 2">
            <a:extLst>
              <a:ext uri="{FF2B5EF4-FFF2-40B4-BE49-F238E27FC236}">
                <a16:creationId xmlns:a16="http://schemas.microsoft.com/office/drawing/2014/main" id="{6F4A810C-068D-44A1-9793-9B88E9685F50}"/>
              </a:ext>
            </a:extLst>
          </p:cNvPr>
          <p:cNvSpPr txBox="1">
            <a:spLocks/>
          </p:cNvSpPr>
          <p:nvPr/>
        </p:nvSpPr>
        <p:spPr>
          <a:xfrm>
            <a:off x="3688079" y="5424841"/>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&lt;&lt;AttributeEvaluationTitle4&gt;&gt;</a:t>
            </a:r>
          </a:p>
        </p:txBody>
      </p:sp>
    </p:spTree>
    <p:extLst>
      <p:ext uri="{BB962C8B-B14F-4D97-AF65-F5344CB8AC3E}">
        <p14:creationId xmlns:p14="http://schemas.microsoft.com/office/powerpoint/2010/main" val="3805320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a:extLst>
              <a:ext uri="{FF2B5EF4-FFF2-40B4-BE49-F238E27FC236}">
                <a16:creationId xmlns:a16="http://schemas.microsoft.com/office/drawing/2014/main" id="{4432DA76-CAD7-5080-9D41-2CDE34008620}"/>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a:extLst>
              <a:ext uri="{FF2B5EF4-FFF2-40B4-BE49-F238E27FC236}">
                <a16:creationId xmlns:a16="http://schemas.microsoft.com/office/drawing/2014/main" id="{DED5EF97-EB00-4FE1-565E-CC6F26F0FC5A}"/>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5" name="lblAgree">
            <a:extLst>
              <a:ext uri="{FF2B5EF4-FFF2-40B4-BE49-F238E27FC236}">
                <a16:creationId xmlns:a16="http://schemas.microsoft.com/office/drawing/2014/main" id="{5D5666CE-520D-3F7C-5E14-2C57D4CB9E6B}"/>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 </a:t>
            </a:r>
          </a:p>
          <a:p>
            <a:pPr algn="ctr"/>
            <a:r>
              <a:rPr lang="en-US" sz="1200" dirty="0">
                <a:cs typeface="Arial"/>
              </a:rPr>
              <a:t>Very Well</a:t>
            </a:r>
            <a:endParaRPr lang="en-US" sz="1200" dirty="0"/>
          </a:p>
        </p:txBody>
      </p:sp>
      <p:sp>
        <p:nvSpPr>
          <p:cNvPr id="30" name="lblMeans">
            <a:extLst>
              <a:ext uri="{FF2B5EF4-FFF2-40B4-BE49-F238E27FC236}">
                <a16:creationId xmlns:a16="http://schemas.microsoft.com/office/drawing/2014/main" id="{F343667A-7478-804F-C8D7-57F4E20BA658}"/>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 name="lblDisagree">
            <a:extLst>
              <a:ext uri="{FF2B5EF4-FFF2-40B4-BE49-F238E27FC236}">
                <a16:creationId xmlns:a16="http://schemas.microsoft.com/office/drawing/2014/main" id="{7C3A2113-886D-50BC-3581-BA46735C473A}"/>
              </a:ext>
            </a:extLst>
          </p:cNvPr>
          <p:cNvSpPr/>
          <p:nvPr/>
        </p:nvSpPr>
        <p:spPr>
          <a:xfrm>
            <a:off x="6519576" y="5896815"/>
            <a:ext cx="1580881" cy="461665"/>
          </a:xfrm>
          <a:prstGeom prst="rect">
            <a:avLst/>
          </a:prstGeom>
        </p:spPr>
        <p:txBody>
          <a:bodyPr wrap="none">
            <a:spAutoFit/>
          </a:bodyPr>
          <a:lstStyle/>
          <a:p>
            <a:pPr algn="ctr">
              <a:defRPr sz="1000"/>
            </a:pPr>
            <a:r>
              <a:rPr lang="en-US" sz="1200" dirty="0">
                <a:cs typeface="Arial"/>
              </a:rPr>
              <a:t>Does Not</a:t>
            </a:r>
          </a:p>
          <a:p>
            <a:pPr algn="ctr">
              <a:defRPr sz="1000"/>
            </a:pPr>
            <a:r>
              <a:rPr lang="en-US" sz="1200" dirty="0">
                <a:cs typeface="Arial"/>
              </a:rPr>
              <a:t>Communicate at All</a:t>
            </a:r>
          </a:p>
        </p:txBody>
      </p:sp>
      <p:sp>
        <p:nvSpPr>
          <p:cNvPr id="10" name="AttributeEvaluationTitle">
            <a:extLst>
              <a:ext uri="{FF2B5EF4-FFF2-40B4-BE49-F238E27FC236}">
                <a16:creationId xmlns:a16="http://schemas.microsoft.com/office/drawing/2014/main" id="{BA0BC0D1-BCCD-0738-76C1-0EB0B94901F2}"/>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2" name="Header1">
            <a:extLst>
              <a:ext uri="{FF2B5EF4-FFF2-40B4-BE49-F238E27FC236}">
                <a16:creationId xmlns:a16="http://schemas.microsoft.com/office/drawing/2014/main" id="{7E6C2C07-D6D1-5658-8969-B676391E7FF5}"/>
              </a:ext>
            </a:extLst>
          </p:cNvPr>
          <p:cNvSpPr>
            <a:spLocks noGrp="1"/>
          </p:cNvSpPr>
          <p:nvPr>
            <p:ph type="title"/>
          </p:nvPr>
        </p:nvSpPr>
        <p:spPr>
          <a:xfrm>
            <a:off x="184288" y="0"/>
            <a:ext cx="11804511" cy="688202"/>
          </a:xfrm>
        </p:spPr>
        <p:txBody>
          <a:bodyPr/>
          <a:lstStyle/>
          <a:p>
            <a:r>
              <a:rPr lang="en-US" dirty="0" err="1">
                <a:latin typeface="+mj-lt"/>
              </a:rPr>
              <a:t>BrandTest</a:t>
            </a:r>
            <a:r>
              <a:rPr lang="en-US" baseline="30000" dirty="0">
                <a:latin typeface="+mj-lt"/>
              </a:rPr>
              <a:t>®</a:t>
            </a:r>
            <a:r>
              <a:rPr lang="en-US" dirty="0">
                <a:latin typeface="+mj-lt"/>
              </a:rPr>
              <a:t> Market Research - Attribute Evaluations (&lt;&lt;</a:t>
            </a:r>
            <a:r>
              <a:rPr lang="en-US" dirty="0" err="1">
                <a:latin typeface="+mj-lt"/>
              </a:rPr>
              <a:t>AttributeEvaluationTitle</a:t>
            </a:r>
            <a:r>
              <a:rPr lang="en-US" dirty="0">
                <a:latin typeface="+mj-lt"/>
              </a:rPr>
              <a:t>&gt;&gt;) Results</a:t>
            </a:r>
            <a:br>
              <a:rPr lang="en-US" dirty="0">
                <a:latin typeface="+mj-lt"/>
              </a:rPr>
            </a:br>
            <a:endParaRPr lang="en-US" dirty="0">
              <a:latin typeface="+mj-lt"/>
            </a:endParaRPr>
          </a:p>
        </p:txBody>
      </p:sp>
    </p:spTree>
    <p:extLst>
      <p:ext uri="{BB962C8B-B14F-4D97-AF65-F5344CB8AC3E}">
        <p14:creationId xmlns:p14="http://schemas.microsoft.com/office/powerpoint/2010/main" val="3951733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Test Name Candidates</a:t>
            </a:r>
          </a:p>
        </p:txBody>
      </p:sp>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graphicFrame>
        <p:nvGraphicFramePr>
          <p:cNvPr id="5" name="Table 4">
            <a:extLst>
              <a:ext uri="{FF2B5EF4-FFF2-40B4-BE49-F238E27FC236}">
                <a16:creationId xmlns:a16="http://schemas.microsoft.com/office/drawing/2014/main" id="{8C48208D-E0AD-07E7-F609-5BF5D8FB0C48}"/>
              </a:ext>
            </a:extLst>
          </p:cNvPr>
          <p:cNvGraphicFramePr>
            <a:graphicFrameLocks noGrp="1"/>
          </p:cNvGraphicFramePr>
          <p:nvPr>
            <p:extLst>
              <p:ext uri="{D42A27DB-BD31-4B8C-83A1-F6EECF244321}">
                <p14:modId xmlns:p14="http://schemas.microsoft.com/office/powerpoint/2010/main" val="1857392818"/>
              </p:ext>
            </p:extLst>
          </p:nvPr>
        </p:nvGraphicFramePr>
        <p:xfrm>
          <a:off x="1019175" y="1125538"/>
          <a:ext cx="10153650" cy="5084161"/>
        </p:xfrm>
        <a:graphic>
          <a:graphicData uri="http://schemas.openxmlformats.org/drawingml/2006/table">
            <a:tbl>
              <a:tblPr/>
              <a:tblGrid>
                <a:gridCol w="2594037">
                  <a:extLst>
                    <a:ext uri="{9D8B030D-6E8A-4147-A177-3AD203B41FA5}">
                      <a16:colId xmlns:a16="http://schemas.microsoft.com/office/drawing/2014/main" val="1195084840"/>
                    </a:ext>
                  </a:extLst>
                </a:gridCol>
                <a:gridCol w="7559613">
                  <a:extLst>
                    <a:ext uri="{9D8B030D-6E8A-4147-A177-3AD203B41FA5}">
                      <a16:colId xmlns:a16="http://schemas.microsoft.com/office/drawing/2014/main" val="3631405147"/>
                    </a:ext>
                  </a:extLst>
                </a:gridCol>
              </a:tblGrid>
              <a:tr h="241081">
                <a:tc>
                  <a:txBody>
                    <a:bodyPr/>
                    <a:lstStyle/>
                    <a:p>
                      <a:pPr algn="ctr" rtl="0" fontAlgn="b"/>
                      <a:r>
                        <a:rPr lang="en-US" sz="1400" b="1" i="0" u="none" strike="noStrike" dirty="0">
                          <a:solidFill>
                            <a:srgbClr val="FFFFFF"/>
                          </a:solidFill>
                          <a:effectLst/>
                          <a:latin typeface="+mn-lt"/>
                        </a:rPr>
                        <a:t>Names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1400" b="1" kern="1200" dirty="0">
                          <a:solidFill>
                            <a:schemeClr val="bg1"/>
                          </a:solidFill>
                          <a:latin typeface="+mn-lt"/>
                          <a:ea typeface="+mn-ea"/>
                          <a:cs typeface="+mn-cs"/>
                        </a:rPr>
                        <a:t>Creative Rationale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42154">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242154">
                <a:tc>
                  <a:txBody>
                    <a:bodyPr/>
                    <a:lstStyle/>
                    <a:p>
                      <a:pPr marL="0" marR="0" algn="ctr" defTabSz="914318" rtl="0" eaLnBrk="1" latinLnBrk="0" hangingPunct="1">
                        <a:spcBef>
                          <a:spcPts val="0"/>
                        </a:spcBef>
                        <a:spcAft>
                          <a:spcPts val="0"/>
                        </a:spcAft>
                        <a:tabLst>
                          <a:tab pos="324485" algn="l"/>
                        </a:tabLst>
                      </a:pPr>
                      <a:r>
                        <a:rPr kumimoji="0" lang="en-US" sz="1400" b="1" i="0" u="none" strike="noStrike" kern="1200" cap="none" spc="0" normalizeH="0" baseline="0" noProof="0" dirty="0">
                          <a:ln>
                            <a:noFill/>
                          </a:ln>
                          <a:solidFill>
                            <a:srgbClr val="17406D"/>
                          </a:solidFill>
                          <a:effectLst/>
                          <a:uLnTx/>
                          <a:uFillTx/>
                          <a:latin typeface="+mn-lt"/>
                          <a:ea typeface="+mn-ea"/>
                          <a:cs typeface="+mn-cs"/>
                        </a:rPr>
                        <a:t>XXXX</a:t>
                      </a: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marR="0" algn="ctr" defTabSz="914318" rtl="0" eaLnBrk="1" latinLnBrk="0" hangingPunct="1">
                        <a:spcBef>
                          <a:spcPts val="0"/>
                        </a:spcBef>
                        <a:spcAft>
                          <a:spcPts val="0"/>
                        </a:spcAft>
                        <a:tabLst>
                          <a:tab pos="324485" algn="l"/>
                        </a:tabLst>
                      </a:pPr>
                      <a:r>
                        <a:rPr kumimoji="0" lang="en-US" sz="1400" b="0" i="0" u="none" strike="noStrike" kern="1200" cap="none" spc="0" normalizeH="0" baseline="0" noProof="0" dirty="0">
                          <a:ln>
                            <a:noFill/>
                          </a:ln>
                          <a:solidFill>
                            <a:srgbClr val="17406D"/>
                          </a:solidFill>
                          <a:effectLst/>
                          <a:uLnTx/>
                          <a:uFillTx/>
                          <a:latin typeface="+mn-lt"/>
                          <a:ea typeface="+mn-ea"/>
                          <a:cs typeface="+mn-cs"/>
                        </a:rPr>
                        <a:t>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bl>
          </a:graphicData>
        </a:graphic>
      </p:graphicFrame>
      <p:sp>
        <p:nvSpPr>
          <p:cNvPr id="4" name="Text Placeholder 2">
            <a:extLst>
              <a:ext uri="{FF2B5EF4-FFF2-40B4-BE49-F238E27FC236}">
                <a16:creationId xmlns:a16="http://schemas.microsoft.com/office/drawing/2014/main" id="{167A746E-D871-C45C-CDD5-D2E78F286736}"/>
              </a:ext>
            </a:extLst>
          </p:cNvPr>
          <p:cNvSpPr>
            <a:spLocks noGrp="1"/>
          </p:cNvSpPr>
          <p:nvPr>
            <p:ph type="body" sz="quarter" idx="10"/>
          </p:nvPr>
        </p:nvSpPr>
        <p:spPr>
          <a:xfrm>
            <a:off x="184288" y="606287"/>
            <a:ext cx="8776241" cy="492443"/>
          </a:xfrm>
        </p:spPr>
        <p:txBody>
          <a:bodyPr/>
          <a:lstStyle/>
          <a:p>
            <a:r>
              <a:rPr lang="en-US" dirty="0"/>
              <a:t>Names are presented in alphabetical order but were randomized throughout the study.</a:t>
            </a:r>
          </a:p>
        </p:txBody>
      </p:sp>
    </p:spTree>
    <p:extLst>
      <p:ext uri="{BB962C8B-B14F-4D97-AF65-F5344CB8AC3E}">
        <p14:creationId xmlns:p14="http://schemas.microsoft.com/office/powerpoint/2010/main" val="16972897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a:extLst>
              <a:ext uri="{FF2B5EF4-FFF2-40B4-BE49-F238E27FC236}">
                <a16:creationId xmlns:a16="http://schemas.microsoft.com/office/drawing/2014/main" id="{4432DA76-CAD7-5080-9D41-2CDE34008620}"/>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a:extLst>
              <a:ext uri="{FF2B5EF4-FFF2-40B4-BE49-F238E27FC236}">
                <a16:creationId xmlns:a16="http://schemas.microsoft.com/office/drawing/2014/main" id="{DED5EF97-EB00-4FE1-565E-CC6F26F0FC5A}"/>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0" name="lblMeans">
            <a:extLst>
              <a:ext uri="{FF2B5EF4-FFF2-40B4-BE49-F238E27FC236}">
                <a16:creationId xmlns:a16="http://schemas.microsoft.com/office/drawing/2014/main" id="{F343667A-7478-804F-C8D7-57F4E20BA658}"/>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0" name="AttributeEvaluationTitle">
            <a:extLst>
              <a:ext uri="{FF2B5EF4-FFF2-40B4-BE49-F238E27FC236}">
                <a16:creationId xmlns:a16="http://schemas.microsoft.com/office/drawing/2014/main" id="{BA0BC0D1-BCCD-0738-76C1-0EB0B94901F2}"/>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2" name="Header1">
            <a:extLst>
              <a:ext uri="{FF2B5EF4-FFF2-40B4-BE49-F238E27FC236}">
                <a16:creationId xmlns:a16="http://schemas.microsoft.com/office/drawing/2014/main" id="{7E6C2C07-D6D1-5658-8969-B676391E7FF5}"/>
              </a:ext>
            </a:extLst>
          </p:cNvPr>
          <p:cNvSpPr>
            <a:spLocks noGrp="1"/>
          </p:cNvSpPr>
          <p:nvPr>
            <p:ph type="title"/>
          </p:nvPr>
        </p:nvSpPr>
        <p:spPr>
          <a:xfrm>
            <a:off x="184288" y="0"/>
            <a:ext cx="11804511" cy="688202"/>
          </a:xfrm>
        </p:spPr>
        <p:txBody>
          <a:bodyPr/>
          <a:lstStyle/>
          <a:p>
            <a:r>
              <a:rPr lang="en-US" dirty="0" err="1">
                <a:latin typeface="+mj-lt"/>
              </a:rPr>
              <a:t>BrandTest</a:t>
            </a:r>
            <a:r>
              <a:rPr lang="en-US" baseline="30000" dirty="0">
                <a:latin typeface="+mj-lt"/>
              </a:rPr>
              <a:t>®</a:t>
            </a:r>
            <a:r>
              <a:rPr lang="en-US" dirty="0">
                <a:latin typeface="+mj-lt"/>
              </a:rPr>
              <a:t> Market Research - Attribute Evaluations (&lt;&lt;</a:t>
            </a:r>
            <a:r>
              <a:rPr lang="en-US" dirty="0" err="1">
                <a:latin typeface="+mj-lt"/>
              </a:rPr>
              <a:t>AttributeEvaluationTitle</a:t>
            </a:r>
            <a:r>
              <a:rPr lang="en-US" dirty="0">
                <a:latin typeface="+mj-lt"/>
              </a:rPr>
              <a:t>&gt;&gt;) Results</a:t>
            </a:r>
            <a:br>
              <a:rPr lang="en-US" dirty="0">
                <a:latin typeface="+mj-lt"/>
              </a:rPr>
            </a:br>
            <a:endParaRPr lang="en-US" dirty="0">
              <a:latin typeface="+mj-lt"/>
            </a:endParaRPr>
          </a:p>
        </p:txBody>
      </p:sp>
      <p:sp>
        <p:nvSpPr>
          <p:cNvPr id="3" name="lblAgree">
            <a:extLst>
              <a:ext uri="{FF2B5EF4-FFF2-40B4-BE49-F238E27FC236}">
                <a16:creationId xmlns:a16="http://schemas.microsoft.com/office/drawing/2014/main" id="{661BBF7C-A00F-EAC8-112A-C612E053CC5B}"/>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 </a:t>
            </a:r>
          </a:p>
          <a:p>
            <a:pPr algn="ctr"/>
            <a:r>
              <a:rPr lang="en-US" sz="1200" dirty="0">
                <a:cs typeface="Arial"/>
              </a:rPr>
              <a:t>Very Well</a:t>
            </a:r>
            <a:endParaRPr lang="en-US" sz="1200" dirty="0"/>
          </a:p>
        </p:txBody>
      </p:sp>
      <p:sp>
        <p:nvSpPr>
          <p:cNvPr id="8" name="lblDisagree">
            <a:extLst>
              <a:ext uri="{FF2B5EF4-FFF2-40B4-BE49-F238E27FC236}">
                <a16:creationId xmlns:a16="http://schemas.microsoft.com/office/drawing/2014/main" id="{1A1904C8-B7D8-B9A9-5D3C-314CAF2C5D2F}"/>
              </a:ext>
            </a:extLst>
          </p:cNvPr>
          <p:cNvSpPr/>
          <p:nvPr/>
        </p:nvSpPr>
        <p:spPr>
          <a:xfrm>
            <a:off x="6519576" y="5896815"/>
            <a:ext cx="1580881" cy="461665"/>
          </a:xfrm>
          <a:prstGeom prst="rect">
            <a:avLst/>
          </a:prstGeom>
        </p:spPr>
        <p:txBody>
          <a:bodyPr wrap="none">
            <a:spAutoFit/>
          </a:bodyPr>
          <a:lstStyle/>
          <a:p>
            <a:pPr algn="ctr">
              <a:defRPr sz="1000"/>
            </a:pPr>
            <a:r>
              <a:rPr lang="en-US" sz="1200" dirty="0">
                <a:cs typeface="Arial"/>
              </a:rPr>
              <a:t>Does Not</a:t>
            </a:r>
          </a:p>
          <a:p>
            <a:pPr algn="ctr">
              <a:defRPr sz="1000"/>
            </a:pPr>
            <a:r>
              <a:rPr lang="en-US" sz="1200" dirty="0">
                <a:cs typeface="Arial"/>
              </a:rPr>
              <a:t>Communicate at All</a:t>
            </a:r>
          </a:p>
        </p:txBody>
      </p:sp>
    </p:spTree>
    <p:extLst>
      <p:ext uri="{BB962C8B-B14F-4D97-AF65-F5344CB8AC3E}">
        <p14:creationId xmlns:p14="http://schemas.microsoft.com/office/powerpoint/2010/main" val="29623995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a:extLst>
              <a:ext uri="{FF2B5EF4-FFF2-40B4-BE49-F238E27FC236}">
                <a16:creationId xmlns:a16="http://schemas.microsoft.com/office/drawing/2014/main" id="{4432DA76-CAD7-5080-9D41-2CDE34008620}"/>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a:extLst>
              <a:ext uri="{FF2B5EF4-FFF2-40B4-BE49-F238E27FC236}">
                <a16:creationId xmlns:a16="http://schemas.microsoft.com/office/drawing/2014/main" id="{DED5EF97-EB00-4FE1-565E-CC6F26F0FC5A}"/>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0" name="lblMeans">
            <a:extLst>
              <a:ext uri="{FF2B5EF4-FFF2-40B4-BE49-F238E27FC236}">
                <a16:creationId xmlns:a16="http://schemas.microsoft.com/office/drawing/2014/main" id="{F343667A-7478-804F-C8D7-57F4E20BA658}"/>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0" name="AttributeEvaluationTitle">
            <a:extLst>
              <a:ext uri="{FF2B5EF4-FFF2-40B4-BE49-F238E27FC236}">
                <a16:creationId xmlns:a16="http://schemas.microsoft.com/office/drawing/2014/main" id="{BA0BC0D1-BCCD-0738-76C1-0EB0B94901F2}"/>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2" name="Header1">
            <a:extLst>
              <a:ext uri="{FF2B5EF4-FFF2-40B4-BE49-F238E27FC236}">
                <a16:creationId xmlns:a16="http://schemas.microsoft.com/office/drawing/2014/main" id="{7E6C2C07-D6D1-5658-8969-B676391E7FF5}"/>
              </a:ext>
            </a:extLst>
          </p:cNvPr>
          <p:cNvSpPr>
            <a:spLocks noGrp="1"/>
          </p:cNvSpPr>
          <p:nvPr>
            <p:ph type="title"/>
          </p:nvPr>
        </p:nvSpPr>
        <p:spPr>
          <a:xfrm>
            <a:off x="184288" y="0"/>
            <a:ext cx="11804511" cy="688202"/>
          </a:xfrm>
        </p:spPr>
        <p:txBody>
          <a:bodyPr/>
          <a:lstStyle/>
          <a:p>
            <a:r>
              <a:rPr lang="en-US" dirty="0" err="1">
                <a:latin typeface="+mj-lt"/>
              </a:rPr>
              <a:t>BrandTest</a:t>
            </a:r>
            <a:r>
              <a:rPr lang="en-US" baseline="30000" dirty="0">
                <a:latin typeface="+mj-lt"/>
              </a:rPr>
              <a:t>®</a:t>
            </a:r>
            <a:r>
              <a:rPr lang="en-US" dirty="0">
                <a:latin typeface="+mj-lt"/>
              </a:rPr>
              <a:t> Market Research - Attribute Evaluations (&lt;&lt;</a:t>
            </a:r>
            <a:r>
              <a:rPr lang="en-US" dirty="0" err="1">
                <a:latin typeface="+mj-lt"/>
              </a:rPr>
              <a:t>AttributeEvaluationTitle</a:t>
            </a:r>
            <a:r>
              <a:rPr lang="en-US" dirty="0">
                <a:latin typeface="+mj-lt"/>
              </a:rPr>
              <a:t>&gt;&gt;) Results</a:t>
            </a:r>
            <a:br>
              <a:rPr lang="en-US" dirty="0">
                <a:latin typeface="+mj-lt"/>
              </a:rPr>
            </a:br>
            <a:endParaRPr lang="en-US" dirty="0">
              <a:latin typeface="+mj-lt"/>
            </a:endParaRPr>
          </a:p>
        </p:txBody>
      </p:sp>
      <p:sp>
        <p:nvSpPr>
          <p:cNvPr id="3" name="lblAgree">
            <a:extLst>
              <a:ext uri="{FF2B5EF4-FFF2-40B4-BE49-F238E27FC236}">
                <a16:creationId xmlns:a16="http://schemas.microsoft.com/office/drawing/2014/main" id="{72289152-3FF6-6BC3-4A61-ACD54969376D}"/>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 </a:t>
            </a:r>
          </a:p>
          <a:p>
            <a:pPr algn="ctr"/>
            <a:r>
              <a:rPr lang="en-US" sz="1200" dirty="0">
                <a:cs typeface="Arial"/>
              </a:rPr>
              <a:t>Very Well</a:t>
            </a:r>
            <a:endParaRPr lang="en-US" sz="1200" dirty="0"/>
          </a:p>
        </p:txBody>
      </p:sp>
      <p:sp>
        <p:nvSpPr>
          <p:cNvPr id="8" name="lblDisagree">
            <a:extLst>
              <a:ext uri="{FF2B5EF4-FFF2-40B4-BE49-F238E27FC236}">
                <a16:creationId xmlns:a16="http://schemas.microsoft.com/office/drawing/2014/main" id="{9BCD4BED-EE58-9A4B-D097-23A6B913E2D1}"/>
              </a:ext>
            </a:extLst>
          </p:cNvPr>
          <p:cNvSpPr/>
          <p:nvPr/>
        </p:nvSpPr>
        <p:spPr>
          <a:xfrm>
            <a:off x="6519576" y="5896815"/>
            <a:ext cx="1580881" cy="461665"/>
          </a:xfrm>
          <a:prstGeom prst="rect">
            <a:avLst/>
          </a:prstGeom>
        </p:spPr>
        <p:txBody>
          <a:bodyPr wrap="none">
            <a:spAutoFit/>
          </a:bodyPr>
          <a:lstStyle/>
          <a:p>
            <a:pPr algn="ctr">
              <a:defRPr sz="1000"/>
            </a:pPr>
            <a:r>
              <a:rPr lang="en-US" sz="1200" dirty="0">
                <a:cs typeface="Arial"/>
              </a:rPr>
              <a:t>Does Not</a:t>
            </a:r>
          </a:p>
          <a:p>
            <a:pPr algn="ctr">
              <a:defRPr sz="1000"/>
            </a:pPr>
            <a:r>
              <a:rPr lang="en-US" sz="1200" dirty="0">
                <a:cs typeface="Arial"/>
              </a:rPr>
              <a:t>Communicate at All</a:t>
            </a:r>
          </a:p>
        </p:txBody>
      </p:sp>
    </p:spTree>
    <p:extLst>
      <p:ext uri="{BB962C8B-B14F-4D97-AF65-F5344CB8AC3E}">
        <p14:creationId xmlns:p14="http://schemas.microsoft.com/office/powerpoint/2010/main" val="6634457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a:extLst>
              <a:ext uri="{FF2B5EF4-FFF2-40B4-BE49-F238E27FC236}">
                <a16:creationId xmlns:a16="http://schemas.microsoft.com/office/drawing/2014/main" id="{4432DA76-CAD7-5080-9D41-2CDE34008620}"/>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a:extLst>
              <a:ext uri="{FF2B5EF4-FFF2-40B4-BE49-F238E27FC236}">
                <a16:creationId xmlns:a16="http://schemas.microsoft.com/office/drawing/2014/main" id="{DED5EF97-EB00-4FE1-565E-CC6F26F0FC5A}"/>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0" name="lblMeans">
            <a:extLst>
              <a:ext uri="{FF2B5EF4-FFF2-40B4-BE49-F238E27FC236}">
                <a16:creationId xmlns:a16="http://schemas.microsoft.com/office/drawing/2014/main" id="{F343667A-7478-804F-C8D7-57F4E20BA658}"/>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0" name="AttributeEvaluationTitle">
            <a:extLst>
              <a:ext uri="{FF2B5EF4-FFF2-40B4-BE49-F238E27FC236}">
                <a16:creationId xmlns:a16="http://schemas.microsoft.com/office/drawing/2014/main" id="{BA0BC0D1-BCCD-0738-76C1-0EB0B94901F2}"/>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2" name="Header1">
            <a:extLst>
              <a:ext uri="{FF2B5EF4-FFF2-40B4-BE49-F238E27FC236}">
                <a16:creationId xmlns:a16="http://schemas.microsoft.com/office/drawing/2014/main" id="{7E6C2C07-D6D1-5658-8969-B676391E7FF5}"/>
              </a:ext>
            </a:extLst>
          </p:cNvPr>
          <p:cNvSpPr>
            <a:spLocks noGrp="1"/>
          </p:cNvSpPr>
          <p:nvPr>
            <p:ph type="title"/>
          </p:nvPr>
        </p:nvSpPr>
        <p:spPr>
          <a:xfrm>
            <a:off x="184288" y="0"/>
            <a:ext cx="11804511" cy="688202"/>
          </a:xfrm>
        </p:spPr>
        <p:txBody>
          <a:bodyPr/>
          <a:lstStyle/>
          <a:p>
            <a:r>
              <a:rPr lang="en-US" dirty="0" err="1">
                <a:latin typeface="+mj-lt"/>
              </a:rPr>
              <a:t>BrandTest</a:t>
            </a:r>
            <a:r>
              <a:rPr lang="en-US" baseline="30000" dirty="0">
                <a:latin typeface="+mj-lt"/>
              </a:rPr>
              <a:t>®</a:t>
            </a:r>
            <a:r>
              <a:rPr lang="en-US" dirty="0">
                <a:latin typeface="+mj-lt"/>
              </a:rPr>
              <a:t> Market Research - Attribute Evaluations (&lt;&lt;</a:t>
            </a:r>
            <a:r>
              <a:rPr lang="en-US" dirty="0" err="1">
                <a:latin typeface="+mj-lt"/>
              </a:rPr>
              <a:t>AttributeEvaluationTitle</a:t>
            </a:r>
            <a:r>
              <a:rPr lang="en-US" dirty="0">
                <a:latin typeface="+mj-lt"/>
              </a:rPr>
              <a:t>&gt;&gt;) Results</a:t>
            </a:r>
            <a:br>
              <a:rPr lang="en-US" dirty="0">
                <a:latin typeface="+mj-lt"/>
              </a:rPr>
            </a:br>
            <a:endParaRPr lang="en-US" dirty="0">
              <a:latin typeface="+mj-lt"/>
            </a:endParaRPr>
          </a:p>
        </p:txBody>
      </p:sp>
      <p:sp>
        <p:nvSpPr>
          <p:cNvPr id="3" name="lblAgree">
            <a:extLst>
              <a:ext uri="{FF2B5EF4-FFF2-40B4-BE49-F238E27FC236}">
                <a16:creationId xmlns:a16="http://schemas.microsoft.com/office/drawing/2014/main" id="{F1EA4E7E-859B-FB50-D9B4-B312EBB5447B}"/>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 </a:t>
            </a:r>
          </a:p>
          <a:p>
            <a:pPr algn="ctr"/>
            <a:r>
              <a:rPr lang="en-US" sz="1200" dirty="0">
                <a:cs typeface="Arial"/>
              </a:rPr>
              <a:t>Very Well</a:t>
            </a:r>
            <a:endParaRPr lang="en-US" sz="1200" dirty="0"/>
          </a:p>
        </p:txBody>
      </p:sp>
      <p:sp>
        <p:nvSpPr>
          <p:cNvPr id="8" name="lblDisagree">
            <a:extLst>
              <a:ext uri="{FF2B5EF4-FFF2-40B4-BE49-F238E27FC236}">
                <a16:creationId xmlns:a16="http://schemas.microsoft.com/office/drawing/2014/main" id="{99DD124D-8F1A-5B40-4141-B32E954520D7}"/>
              </a:ext>
            </a:extLst>
          </p:cNvPr>
          <p:cNvSpPr/>
          <p:nvPr/>
        </p:nvSpPr>
        <p:spPr>
          <a:xfrm>
            <a:off x="6519576" y="5896815"/>
            <a:ext cx="1580881" cy="461665"/>
          </a:xfrm>
          <a:prstGeom prst="rect">
            <a:avLst/>
          </a:prstGeom>
        </p:spPr>
        <p:txBody>
          <a:bodyPr wrap="none">
            <a:spAutoFit/>
          </a:bodyPr>
          <a:lstStyle/>
          <a:p>
            <a:pPr algn="ctr">
              <a:defRPr sz="1000"/>
            </a:pPr>
            <a:r>
              <a:rPr lang="en-US" sz="1200" dirty="0">
                <a:cs typeface="Arial"/>
              </a:rPr>
              <a:t>Does Not</a:t>
            </a:r>
          </a:p>
          <a:p>
            <a:pPr algn="ctr">
              <a:defRPr sz="1000"/>
            </a:pPr>
            <a:r>
              <a:rPr lang="en-US" sz="1200" dirty="0">
                <a:cs typeface="Arial"/>
              </a:rPr>
              <a:t>Communicate at All</a:t>
            </a:r>
          </a:p>
        </p:txBody>
      </p:sp>
    </p:spTree>
    <p:extLst>
      <p:ext uri="{BB962C8B-B14F-4D97-AF65-F5344CB8AC3E}">
        <p14:creationId xmlns:p14="http://schemas.microsoft.com/office/powerpoint/2010/main" val="3550230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a:extLst>
              <a:ext uri="{FF2B5EF4-FFF2-40B4-BE49-F238E27FC236}">
                <a16:creationId xmlns:a16="http://schemas.microsoft.com/office/drawing/2014/main" id="{622BE718-9BE9-270F-F153-657CF404D457}"/>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6909D246-8D84-2863-005D-566D51E0C7AF}"/>
              </a:ext>
            </a:extLst>
          </p:cNvPr>
          <p:cNvSpPr>
            <a:spLocks noGrp="1"/>
          </p:cNvSpPr>
          <p:nvPr>
            <p:ph type="title"/>
          </p:nvPr>
        </p:nvSpPr>
        <p:spPr>
          <a:xfrm>
            <a:off x="184288" y="0"/>
            <a:ext cx="11725137" cy="441916"/>
          </a:xfrm>
        </p:spPr>
        <p:txBody>
          <a:bodyPr/>
          <a:lstStyle/>
          <a:p>
            <a:r>
              <a:rPr lang="en-US" dirty="0" err="1">
                <a:latin typeface="+mj-lt"/>
              </a:rPr>
              <a:t>BrandTest</a:t>
            </a:r>
            <a:r>
              <a:rPr lang="en-US" baseline="30000" dirty="0">
                <a:latin typeface="+mj-lt"/>
              </a:rPr>
              <a:t>®</a:t>
            </a:r>
            <a:r>
              <a:rPr lang="en-US" dirty="0">
                <a:latin typeface="+mj-lt"/>
              </a:rPr>
              <a:t> Market Research - Attribute Evaluations (Attribute Aggregate) Results</a:t>
            </a:r>
          </a:p>
        </p:txBody>
      </p:sp>
      <p:sp>
        <p:nvSpPr>
          <p:cNvPr id="27" name="TextBox 2">
            <a:extLst>
              <a:ext uri="{FF2B5EF4-FFF2-40B4-BE49-F238E27FC236}">
                <a16:creationId xmlns:a16="http://schemas.microsoft.com/office/drawing/2014/main" id="{C47BEE3F-CF59-EC0D-3EFA-34BC1B038426}"/>
              </a:ext>
            </a:extLst>
          </p:cNvPr>
          <p:cNvSpPr txBox="1"/>
          <p:nvPr/>
        </p:nvSpPr>
        <p:spPr>
          <a:xfrm>
            <a:off x="9112185"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graphicFrame>
        <p:nvGraphicFramePr>
          <p:cNvPr id="28" name="Chart 27">
            <a:extLst>
              <a:ext uri="{FF2B5EF4-FFF2-40B4-BE49-F238E27FC236}">
                <a16:creationId xmlns:a16="http://schemas.microsoft.com/office/drawing/2014/main" id="{9802809A-6607-A70C-C800-263C92CA301F}"/>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 name="AttributeEvaluationTitle">
            <a:extLst>
              <a:ext uri="{FF2B5EF4-FFF2-40B4-BE49-F238E27FC236}">
                <a16:creationId xmlns:a16="http://schemas.microsoft.com/office/drawing/2014/main" id="{9A799F46-AF28-D8B8-30C5-9C7FCB316605}"/>
              </a:ext>
            </a:extLst>
          </p:cNvPr>
          <p:cNvSpPr txBox="1">
            <a:spLocks/>
          </p:cNvSpPr>
          <p:nvPr/>
        </p:nvSpPr>
        <p:spPr>
          <a:xfrm>
            <a:off x="919135" y="2403219"/>
            <a:ext cx="3178278"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Attribute Aggregate</a:t>
            </a:r>
          </a:p>
        </p:txBody>
      </p:sp>
      <p:sp>
        <p:nvSpPr>
          <p:cNvPr id="5" name="lblAgree">
            <a:extLst>
              <a:ext uri="{FF2B5EF4-FFF2-40B4-BE49-F238E27FC236}">
                <a16:creationId xmlns:a16="http://schemas.microsoft.com/office/drawing/2014/main" id="{9DA658F9-0A88-9CBA-847F-B69A19EBC456}"/>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 </a:t>
            </a:r>
          </a:p>
          <a:p>
            <a:pPr algn="ctr"/>
            <a:r>
              <a:rPr lang="en-US" sz="1200" dirty="0">
                <a:cs typeface="Arial"/>
              </a:rPr>
              <a:t>Very Well</a:t>
            </a:r>
            <a:endParaRPr lang="en-US" sz="1200" dirty="0"/>
          </a:p>
        </p:txBody>
      </p:sp>
      <p:sp>
        <p:nvSpPr>
          <p:cNvPr id="6" name="lblDisagree">
            <a:extLst>
              <a:ext uri="{FF2B5EF4-FFF2-40B4-BE49-F238E27FC236}">
                <a16:creationId xmlns:a16="http://schemas.microsoft.com/office/drawing/2014/main" id="{81AE0F94-B625-D46D-D474-ECFB979ACF59}"/>
              </a:ext>
            </a:extLst>
          </p:cNvPr>
          <p:cNvSpPr/>
          <p:nvPr/>
        </p:nvSpPr>
        <p:spPr>
          <a:xfrm>
            <a:off x="6519576" y="5896815"/>
            <a:ext cx="1580881" cy="461665"/>
          </a:xfrm>
          <a:prstGeom prst="rect">
            <a:avLst/>
          </a:prstGeom>
        </p:spPr>
        <p:txBody>
          <a:bodyPr wrap="none">
            <a:spAutoFit/>
          </a:bodyPr>
          <a:lstStyle/>
          <a:p>
            <a:pPr algn="ctr">
              <a:defRPr sz="1000"/>
            </a:pPr>
            <a:r>
              <a:rPr lang="en-US" sz="1200" dirty="0">
                <a:cs typeface="Arial"/>
              </a:rPr>
              <a:t>Does Not</a:t>
            </a:r>
          </a:p>
          <a:p>
            <a:pPr algn="ctr">
              <a:defRPr sz="1000"/>
            </a:pPr>
            <a:r>
              <a:rPr lang="en-US" sz="1200" dirty="0">
                <a:cs typeface="Arial"/>
              </a:rPr>
              <a:t>Communicate at All</a:t>
            </a:r>
          </a:p>
        </p:txBody>
      </p:sp>
    </p:spTree>
    <p:extLst>
      <p:ext uri="{BB962C8B-B14F-4D97-AF65-F5344CB8AC3E}">
        <p14:creationId xmlns:p14="http://schemas.microsoft.com/office/powerpoint/2010/main" val="4124135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D8E24B98-78E2-A0C8-B6AD-4A1F3B86A4DB}"/>
              </a:ext>
            </a:extLst>
          </p:cNvPr>
          <p:cNvSpPr>
            <a:spLocks noGrp="1"/>
          </p:cNvSpPr>
          <p:nvPr>
            <p:ph type="body" sz="quarter" idx="10"/>
          </p:nvPr>
        </p:nvSpPr>
        <p:spPr>
          <a:xfrm>
            <a:off x="184288" y="606287"/>
            <a:ext cx="5008063" cy="620683"/>
          </a:xfrm>
        </p:spPr>
        <p:txBody>
          <a:bodyPr/>
          <a:lstStyle/>
          <a:p>
            <a:endParaRPr lang="en-US" dirty="0">
              <a:latin typeface="+mj-lt"/>
            </a:endParaRPr>
          </a:p>
          <a:p>
            <a:endParaRPr lang="en-US" dirty="0">
              <a:latin typeface="+mj-lt"/>
            </a:endParaRPr>
          </a:p>
        </p:txBody>
      </p:sp>
      <p:sp>
        <p:nvSpPr>
          <p:cNvPr id="30" name="TextBox 2">
            <a:extLst>
              <a:ext uri="{FF2B5EF4-FFF2-40B4-BE49-F238E27FC236}">
                <a16:creationId xmlns:a16="http://schemas.microsoft.com/office/drawing/2014/main" id="{F343667A-7478-804F-C8D7-57F4E20BA658}"/>
              </a:ext>
            </a:extLst>
          </p:cNvPr>
          <p:cNvSpPr txBox="1"/>
          <p:nvPr/>
        </p:nvSpPr>
        <p:spPr>
          <a:xfrm>
            <a:off x="8440539" y="5895686"/>
            <a:ext cx="989502"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a:t>
            </a:r>
          </a:p>
        </p:txBody>
      </p:sp>
      <p:sp>
        <p:nvSpPr>
          <p:cNvPr id="31" name="Rectangle 12">
            <a:extLst>
              <a:ext uri="{FF2B5EF4-FFF2-40B4-BE49-F238E27FC236}">
                <a16:creationId xmlns:a16="http://schemas.microsoft.com/office/drawing/2014/main" id="{3BA272EB-6499-4F1C-5E35-9F9067C6AA3A}"/>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3" name="Text Placeholder 31">
            <a:extLst>
              <a:ext uri="{FF2B5EF4-FFF2-40B4-BE49-F238E27FC236}">
                <a16:creationId xmlns:a16="http://schemas.microsoft.com/office/drawing/2014/main" id="{08466F91-3683-B5A7-7644-813F58C56284}"/>
              </a:ext>
            </a:extLst>
          </p:cNvPr>
          <p:cNvSpPr txBox="1">
            <a:spLocks/>
          </p:cNvSpPr>
          <p:nvPr/>
        </p:nvSpPr>
        <p:spPr>
          <a:xfrm>
            <a:off x="184288" y="606287"/>
            <a:ext cx="5008063" cy="1477328"/>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After taking a 1-minute break from the questionnaire, respondents attempted to recall as many test names as they could remember. The results depict respondents who remembered the test names and spelled them accurately or nearly identical.</a:t>
            </a:r>
          </a:p>
        </p:txBody>
      </p:sp>
      <p:sp>
        <p:nvSpPr>
          <p:cNvPr id="4" name="Title 1">
            <a:extLst>
              <a:ext uri="{FF2B5EF4-FFF2-40B4-BE49-F238E27FC236}">
                <a16:creationId xmlns:a16="http://schemas.microsoft.com/office/drawing/2014/main" id="{C5831AAF-5211-3E71-A9F1-154F053C8548}"/>
              </a:ext>
            </a:extLst>
          </p:cNvPr>
          <p:cNvSpPr txBox="1">
            <a:spLocks/>
          </p:cNvSpPr>
          <p:nvPr/>
        </p:nvSpPr>
        <p:spPr>
          <a:xfrm>
            <a:off x="184288" y="0"/>
            <a:ext cx="11725137"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latin typeface="+mj-lt"/>
              </a:rPr>
              <a:t>BrandTest</a:t>
            </a:r>
            <a:r>
              <a:rPr lang="en-US" baseline="30000" dirty="0">
                <a:latin typeface="+mj-lt"/>
              </a:rPr>
              <a:t>®</a:t>
            </a:r>
            <a:r>
              <a:rPr lang="en-US" dirty="0">
                <a:latin typeface="+mj-lt"/>
              </a:rPr>
              <a:t> Market Research - Memorability Results</a:t>
            </a:r>
          </a:p>
        </p:txBody>
      </p:sp>
      <p:graphicFrame>
        <p:nvGraphicFramePr>
          <p:cNvPr id="2" name="Chart 1">
            <a:extLst>
              <a:ext uri="{FF2B5EF4-FFF2-40B4-BE49-F238E27FC236}">
                <a16:creationId xmlns:a16="http://schemas.microsoft.com/office/drawing/2014/main" id="{523A972A-AD6D-F4C1-3D3F-264ABD5E099F}"/>
              </a:ext>
            </a:extLst>
          </p:cNvPr>
          <p:cNvGraphicFramePr/>
          <p:nvPr>
            <p:extLst>
              <p:ext uri="{D42A27DB-BD31-4B8C-83A1-F6EECF244321}">
                <p14:modId xmlns:p14="http://schemas.microsoft.com/office/powerpoint/2010/main" val="1758630860"/>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2229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err="1">
                <a:latin typeface="+mj-lt"/>
              </a:rPr>
              <a:t>BrandTest</a:t>
            </a:r>
            <a:r>
              <a:rPr lang="en-US" baseline="30000" dirty="0">
                <a:latin typeface="+mj-lt"/>
              </a:rPr>
              <a:t>®</a:t>
            </a:r>
            <a:r>
              <a:rPr lang="en-US" dirty="0">
                <a:latin typeface="+mj-lt"/>
              </a:rPr>
              <a:t> Market Research - Personal Preferences Results</a:t>
            </a:r>
          </a:p>
        </p:txBody>
      </p:sp>
      <p:sp>
        <p:nvSpPr>
          <p:cNvPr id="4" name="Rectangle 3">
            <a:extLst>
              <a:ext uri="{FF2B5EF4-FFF2-40B4-BE49-F238E27FC236}">
                <a16:creationId xmlns:a16="http://schemas.microsoft.com/office/drawing/2014/main" id="{7C3A2113-886D-50BC-3581-BA46735C473A}"/>
              </a:ext>
            </a:extLst>
          </p:cNvPr>
          <p:cNvSpPr/>
          <p:nvPr/>
        </p:nvSpPr>
        <p:spPr>
          <a:xfrm>
            <a:off x="6876911" y="5896815"/>
            <a:ext cx="866198" cy="461665"/>
          </a:xfrm>
          <a:prstGeom prst="rect">
            <a:avLst/>
          </a:prstGeom>
        </p:spPr>
        <p:txBody>
          <a:bodyPr wrap="non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5" name="Text Box 2">
            <a:extLst>
              <a:ext uri="{FF2B5EF4-FFF2-40B4-BE49-F238E27FC236}">
                <a16:creationId xmlns:a16="http://schemas.microsoft.com/office/drawing/2014/main" id="{5D5666CE-520D-3F7C-5E14-2C57D4CB9E6B}"/>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Most</a:t>
            </a:r>
          </a:p>
          <a:p>
            <a:pPr algn="ctr"/>
            <a:r>
              <a:rPr lang="en-US" sz="1200" i="0" strike="noStrike" dirty="0">
                <a:cs typeface="Arial"/>
              </a:rPr>
              <a:t>Preferred</a:t>
            </a:r>
            <a:endParaRPr lang="en-US" sz="1200" dirty="0"/>
          </a:p>
        </p:txBody>
      </p:sp>
      <p:graphicFrame>
        <p:nvGraphicFramePr>
          <p:cNvPr id="6" name="Chart 5">
            <a:extLst>
              <a:ext uri="{FF2B5EF4-FFF2-40B4-BE49-F238E27FC236}">
                <a16:creationId xmlns:a16="http://schemas.microsoft.com/office/drawing/2014/main" id="{DED5EF97-EB00-4FE1-565E-CC6F26F0FC5A}"/>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Box 2">
            <a:extLst>
              <a:ext uri="{FF2B5EF4-FFF2-40B4-BE49-F238E27FC236}">
                <a16:creationId xmlns:a16="http://schemas.microsoft.com/office/drawing/2014/main" id="{F343667A-7478-804F-C8D7-57F4E20BA658}"/>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31" name="Rectangle 12">
            <a:extLst>
              <a:ext uri="{FF2B5EF4-FFF2-40B4-BE49-F238E27FC236}">
                <a16:creationId xmlns:a16="http://schemas.microsoft.com/office/drawing/2014/main" id="{3BA272EB-6499-4F1C-5E35-9F9067C6AA3A}"/>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3" name="Text Placeholder 31">
            <a:extLst>
              <a:ext uri="{FF2B5EF4-FFF2-40B4-BE49-F238E27FC236}">
                <a16:creationId xmlns:a16="http://schemas.microsoft.com/office/drawing/2014/main" id="{0C84335F-9F73-A955-718F-4DF036876345}"/>
              </a:ext>
            </a:extLst>
          </p:cNvPr>
          <p:cNvSpPr>
            <a:spLocks noGrp="1"/>
          </p:cNvSpPr>
          <p:nvPr>
            <p:ph type="body" sz="quarter" idx="10"/>
          </p:nvPr>
        </p:nvSpPr>
        <p:spPr>
          <a:xfrm>
            <a:off x="184288" y="606287"/>
            <a:ext cx="5008063" cy="984885"/>
          </a:xfrm>
        </p:spPr>
        <p:txBody>
          <a:bodyPr/>
          <a:lstStyle/>
          <a:p>
            <a:r>
              <a:rPr lang="en-US" dirty="0"/>
              <a:t>Respondents were asked to identify their preferred names using a 1-7 semantic differential scale (“1” reflects “Least Preferred” while “7” reflects “Most Preferred”). </a:t>
            </a:r>
          </a:p>
        </p:txBody>
      </p:sp>
    </p:spTree>
    <p:extLst>
      <p:ext uri="{BB962C8B-B14F-4D97-AF65-F5344CB8AC3E}">
        <p14:creationId xmlns:p14="http://schemas.microsoft.com/office/powerpoint/2010/main" val="5023411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98E91AE-8241-5F9B-3915-35D00EDBA399}"/>
              </a:ext>
            </a:extLst>
          </p:cNvPr>
          <p:cNvSpPr>
            <a:spLocks noGrp="1"/>
          </p:cNvSpPr>
          <p:nvPr>
            <p:ph type="title"/>
          </p:nvPr>
        </p:nvSpPr>
        <p:spPr>
          <a:xfrm>
            <a:off x="184288" y="0"/>
            <a:ext cx="11725137" cy="441916"/>
          </a:xfrm>
        </p:spPr>
        <p:txBody>
          <a:bodyPr/>
          <a:lstStyle/>
          <a:p>
            <a:r>
              <a:rPr lang="en-US" dirty="0"/>
              <a:t>BrandTest</a:t>
            </a:r>
            <a:r>
              <a:rPr lang="en-US" baseline="30000" dirty="0"/>
              <a:t>®</a:t>
            </a:r>
            <a:r>
              <a:rPr lang="en-US" dirty="0"/>
              <a:t> Market Research - Likeability with Rationale Results</a:t>
            </a:r>
          </a:p>
        </p:txBody>
      </p:sp>
      <p:sp>
        <p:nvSpPr>
          <p:cNvPr id="25" name="TextBox 2">
            <a:extLst>
              <a:ext uri="{FF2B5EF4-FFF2-40B4-BE49-F238E27FC236}">
                <a16:creationId xmlns:a16="http://schemas.microsoft.com/office/drawing/2014/main" id="{8CBED000-4D90-42EF-87E7-5D144DEE9EF8}"/>
              </a:ext>
            </a:extLst>
          </p:cNvPr>
          <p:cNvSpPr txBox="1"/>
          <p:nvPr/>
        </p:nvSpPr>
        <p:spPr>
          <a:xfrm>
            <a:off x="7795374"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sp>
        <p:nvSpPr>
          <p:cNvPr id="26" name="Text Placeholder 31">
            <a:extLst>
              <a:ext uri="{FF2B5EF4-FFF2-40B4-BE49-F238E27FC236}">
                <a16:creationId xmlns:a16="http://schemas.microsoft.com/office/drawing/2014/main" id="{361E9648-9FA2-C850-7E8F-3DC00D49236B}"/>
              </a:ext>
            </a:extLst>
          </p:cNvPr>
          <p:cNvSpPr txBox="1">
            <a:spLocks/>
          </p:cNvSpPr>
          <p:nvPr/>
        </p:nvSpPr>
        <p:spPr>
          <a:xfrm>
            <a:off x="184288" y="606287"/>
            <a:ext cx="5008063" cy="738664"/>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asked to categorize each of the test names as a </a:t>
            </a:r>
            <a:r>
              <a:rPr lang="en-US" b="1" dirty="0">
                <a:solidFill>
                  <a:srgbClr val="2751A5"/>
                </a:solidFill>
              </a:rPr>
              <a:t>liked </a:t>
            </a:r>
            <a:r>
              <a:rPr lang="en-US" dirty="0"/>
              <a:t>or </a:t>
            </a:r>
            <a:r>
              <a:rPr lang="en-US" b="1" dirty="0">
                <a:solidFill>
                  <a:srgbClr val="FF7D7D"/>
                </a:solidFill>
              </a:rPr>
              <a:t>disliked</a:t>
            </a:r>
            <a:r>
              <a:rPr lang="en-US" dirty="0"/>
              <a:t> name and provide rationale* for their decisions.</a:t>
            </a:r>
          </a:p>
        </p:txBody>
      </p:sp>
      <p:grpSp>
        <p:nvGrpSpPr>
          <p:cNvPr id="27" name="Group 26">
            <a:extLst>
              <a:ext uri="{FF2B5EF4-FFF2-40B4-BE49-F238E27FC236}">
                <a16:creationId xmlns:a16="http://schemas.microsoft.com/office/drawing/2014/main" id="{2EDEB823-42A3-7C84-A4EC-3C792F475E9A}"/>
              </a:ext>
            </a:extLst>
          </p:cNvPr>
          <p:cNvGrpSpPr/>
          <p:nvPr/>
        </p:nvGrpSpPr>
        <p:grpSpPr>
          <a:xfrm>
            <a:off x="10527375" y="807482"/>
            <a:ext cx="1227484" cy="954405"/>
            <a:chOff x="9965400" y="1064657"/>
            <a:chExt cx="1227484" cy="954405"/>
          </a:xfrm>
        </p:grpSpPr>
        <p:sp>
          <p:nvSpPr>
            <p:cNvPr id="33" name="Oval 32">
              <a:extLst>
                <a:ext uri="{FF2B5EF4-FFF2-40B4-BE49-F238E27FC236}">
                  <a16:creationId xmlns:a16="http://schemas.microsoft.com/office/drawing/2014/main" id="{2209F545-2770-D4C7-20B8-0DE2FBCC0574}"/>
                </a:ext>
              </a:extLst>
            </p:cNvPr>
            <p:cNvSpPr/>
            <p:nvPr/>
          </p:nvSpPr>
          <p:spPr>
            <a:xfrm>
              <a:off x="9965400" y="1683782"/>
              <a:ext cx="352622" cy="335280"/>
            </a:xfrm>
            <a:prstGeom prst="ellipse">
              <a:avLst/>
            </a:prstGeom>
            <a:solidFill>
              <a:srgbClr val="FF7D7D"/>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2">
              <a:extLst>
                <a:ext uri="{FF2B5EF4-FFF2-40B4-BE49-F238E27FC236}">
                  <a16:creationId xmlns:a16="http://schemas.microsoft.com/office/drawing/2014/main" id="{C3F804C2-BA27-37E8-DF06-9B0A742BF54F}"/>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Dislike</a:t>
              </a:r>
            </a:p>
          </p:txBody>
        </p:sp>
        <p:sp>
          <p:nvSpPr>
            <p:cNvPr id="35" name="Oval 34">
              <a:extLst>
                <a:ext uri="{FF2B5EF4-FFF2-40B4-BE49-F238E27FC236}">
                  <a16:creationId xmlns:a16="http://schemas.microsoft.com/office/drawing/2014/main" id="{B05106B0-D453-6550-EAF1-8245948402A4}"/>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 Placeholder 2">
              <a:extLst>
                <a:ext uri="{FF2B5EF4-FFF2-40B4-BE49-F238E27FC236}">
                  <a16:creationId xmlns:a16="http://schemas.microsoft.com/office/drawing/2014/main" id="{9414CB3D-9AAC-235A-61B6-B5E2CA3C0ED3}"/>
                </a:ext>
              </a:extLst>
            </p:cNvPr>
            <p:cNvSpPr txBox="1">
              <a:spLocks/>
            </p:cNvSpPr>
            <p:nvPr/>
          </p:nvSpPr>
          <p:spPr>
            <a:xfrm>
              <a:off x="10499182" y="1156394"/>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Like</a:t>
              </a:r>
            </a:p>
          </p:txBody>
        </p:sp>
      </p:grpSp>
      <p:sp>
        <p:nvSpPr>
          <p:cNvPr id="37" name="Rectangle 1230">
            <a:extLst>
              <a:ext uri="{FF2B5EF4-FFF2-40B4-BE49-F238E27FC236}">
                <a16:creationId xmlns:a16="http://schemas.microsoft.com/office/drawing/2014/main" id="{DBC6AFAE-25C1-168C-A2B5-E24C8E404797}"/>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aphicFrame>
        <p:nvGraphicFramePr>
          <p:cNvPr id="2" name="Chart 1">
            <a:extLst>
              <a:ext uri="{FF2B5EF4-FFF2-40B4-BE49-F238E27FC236}">
                <a16:creationId xmlns:a16="http://schemas.microsoft.com/office/drawing/2014/main" id="{5C22C5F8-664F-A0A3-D108-F3D8429BE06C}"/>
              </a:ext>
            </a:extLst>
          </p:cNvPr>
          <p:cNvGraphicFramePr/>
          <p:nvPr>
            <p:extLst>
              <p:ext uri="{D42A27DB-BD31-4B8C-83A1-F6EECF244321}">
                <p14:modId xmlns:p14="http://schemas.microsoft.com/office/powerpoint/2010/main" val="3931908597"/>
              </p:ext>
            </p:extLst>
          </p:nvPr>
        </p:nvGraphicFramePr>
        <p:xfrm>
          <a:off x="5583736" y="528637"/>
          <a:ext cx="5008063" cy="57388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9404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98E91AE-8241-5F9B-3915-35D00EDBA399}"/>
              </a:ext>
            </a:extLst>
          </p:cNvPr>
          <p:cNvSpPr>
            <a:spLocks noGrp="1"/>
          </p:cNvSpPr>
          <p:nvPr>
            <p:ph type="title"/>
          </p:nvPr>
        </p:nvSpPr>
        <p:spPr>
          <a:xfrm>
            <a:off x="184288" y="0"/>
            <a:ext cx="11725137" cy="441916"/>
          </a:xfrm>
        </p:spPr>
        <p:txBody>
          <a:bodyPr/>
          <a:lstStyle/>
          <a:p>
            <a:r>
              <a:rPr lang="en-US" dirty="0"/>
              <a:t>BrandTest</a:t>
            </a:r>
            <a:r>
              <a:rPr lang="en-US" baseline="30000" dirty="0"/>
              <a:t>®</a:t>
            </a:r>
            <a:r>
              <a:rPr lang="en-US" dirty="0"/>
              <a:t> Market Research - Likeability with Rationale Results</a:t>
            </a:r>
          </a:p>
        </p:txBody>
      </p:sp>
      <p:graphicFrame>
        <p:nvGraphicFramePr>
          <p:cNvPr id="24" name="Chart 23">
            <a:extLst>
              <a:ext uri="{FF2B5EF4-FFF2-40B4-BE49-F238E27FC236}">
                <a16:creationId xmlns:a16="http://schemas.microsoft.com/office/drawing/2014/main" id="{AE17CB3B-9CAC-C184-B3B9-335157D0A68E}"/>
              </a:ext>
            </a:extLst>
          </p:cNvPr>
          <p:cNvGraphicFramePr/>
          <p:nvPr>
            <p:extLst>
              <p:ext uri="{D42A27DB-BD31-4B8C-83A1-F6EECF244321}">
                <p14:modId xmlns:p14="http://schemas.microsoft.com/office/powerpoint/2010/main" val="591354613"/>
              </p:ext>
            </p:extLst>
          </p:nvPr>
        </p:nvGraphicFramePr>
        <p:xfrm>
          <a:off x="5583736" y="528637"/>
          <a:ext cx="5008063" cy="5738813"/>
        </p:xfrm>
        <a:graphic>
          <a:graphicData uri="http://schemas.openxmlformats.org/drawingml/2006/chart">
            <c:chart xmlns:c="http://schemas.openxmlformats.org/drawingml/2006/chart" xmlns:r="http://schemas.openxmlformats.org/officeDocument/2006/relationships" r:id="rId2"/>
          </a:graphicData>
        </a:graphic>
      </p:graphicFrame>
      <p:sp>
        <p:nvSpPr>
          <p:cNvPr id="25" name="TextBox 2">
            <a:extLst>
              <a:ext uri="{FF2B5EF4-FFF2-40B4-BE49-F238E27FC236}">
                <a16:creationId xmlns:a16="http://schemas.microsoft.com/office/drawing/2014/main" id="{8CBED000-4D90-42EF-87E7-5D144DEE9EF8}"/>
              </a:ext>
            </a:extLst>
          </p:cNvPr>
          <p:cNvSpPr txBox="1"/>
          <p:nvPr/>
        </p:nvSpPr>
        <p:spPr>
          <a:xfrm>
            <a:off x="7795374"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sp>
        <p:nvSpPr>
          <p:cNvPr id="26" name="Text Placeholder 31">
            <a:extLst>
              <a:ext uri="{FF2B5EF4-FFF2-40B4-BE49-F238E27FC236}">
                <a16:creationId xmlns:a16="http://schemas.microsoft.com/office/drawing/2014/main" id="{361E9648-9FA2-C850-7E8F-3DC00D49236B}"/>
              </a:ext>
            </a:extLst>
          </p:cNvPr>
          <p:cNvSpPr txBox="1">
            <a:spLocks/>
          </p:cNvSpPr>
          <p:nvPr/>
        </p:nvSpPr>
        <p:spPr>
          <a:xfrm>
            <a:off x="184288" y="606287"/>
            <a:ext cx="5008063" cy="738664"/>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asked to categorize each of the test names as a </a:t>
            </a:r>
            <a:r>
              <a:rPr lang="en-US" b="1" dirty="0">
                <a:solidFill>
                  <a:srgbClr val="2751A5"/>
                </a:solidFill>
              </a:rPr>
              <a:t>liked</a:t>
            </a:r>
            <a:r>
              <a:rPr lang="en-US" dirty="0"/>
              <a:t>,</a:t>
            </a:r>
            <a:r>
              <a:rPr lang="en-US" b="1" dirty="0">
                <a:solidFill>
                  <a:srgbClr val="2751A5"/>
                </a:solidFill>
              </a:rPr>
              <a:t> </a:t>
            </a:r>
            <a:r>
              <a:rPr lang="en-US" b="1" dirty="0">
                <a:solidFill>
                  <a:srgbClr val="009DD9"/>
                </a:solidFill>
              </a:rPr>
              <a:t>neutral</a:t>
            </a:r>
            <a:r>
              <a:rPr lang="en-US" b="1" dirty="0">
                <a:solidFill>
                  <a:srgbClr val="2751A5"/>
                </a:solidFill>
              </a:rPr>
              <a:t> </a:t>
            </a:r>
            <a:r>
              <a:rPr lang="en-US" dirty="0"/>
              <a:t>or </a:t>
            </a:r>
            <a:r>
              <a:rPr lang="en-US" b="1" dirty="0">
                <a:solidFill>
                  <a:srgbClr val="FF7D7D"/>
                </a:solidFill>
              </a:rPr>
              <a:t>disliked</a:t>
            </a:r>
            <a:r>
              <a:rPr lang="en-US" dirty="0"/>
              <a:t> name and provide rationale* for their decisions.</a:t>
            </a:r>
          </a:p>
        </p:txBody>
      </p:sp>
      <p:grpSp>
        <p:nvGrpSpPr>
          <p:cNvPr id="27" name="Group 26">
            <a:extLst>
              <a:ext uri="{FF2B5EF4-FFF2-40B4-BE49-F238E27FC236}">
                <a16:creationId xmlns:a16="http://schemas.microsoft.com/office/drawing/2014/main" id="{2EDEB823-42A3-7C84-A4EC-3C792F475E9A}"/>
              </a:ext>
            </a:extLst>
          </p:cNvPr>
          <p:cNvGrpSpPr/>
          <p:nvPr/>
        </p:nvGrpSpPr>
        <p:grpSpPr>
          <a:xfrm>
            <a:off x="10527375" y="807482"/>
            <a:ext cx="1324900" cy="1569482"/>
            <a:chOff x="9965400" y="1064657"/>
            <a:chExt cx="1324900" cy="1569482"/>
          </a:xfrm>
        </p:grpSpPr>
        <p:sp>
          <p:nvSpPr>
            <p:cNvPr id="28" name="Oval 27">
              <a:extLst>
                <a:ext uri="{FF2B5EF4-FFF2-40B4-BE49-F238E27FC236}">
                  <a16:creationId xmlns:a16="http://schemas.microsoft.com/office/drawing/2014/main" id="{C1F37C16-7AED-5CC5-D622-80A1C9211D12}"/>
                </a:ext>
              </a:extLst>
            </p:cNvPr>
            <p:cNvSpPr/>
            <p:nvPr/>
          </p:nvSpPr>
          <p:spPr>
            <a:xfrm>
              <a:off x="9965400" y="2298859"/>
              <a:ext cx="352622" cy="335280"/>
            </a:xfrm>
            <a:prstGeom prst="ellipse">
              <a:avLst/>
            </a:prstGeom>
            <a:solidFill>
              <a:srgbClr val="FF7D7D"/>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2">
              <a:extLst>
                <a:ext uri="{FF2B5EF4-FFF2-40B4-BE49-F238E27FC236}">
                  <a16:creationId xmlns:a16="http://schemas.microsoft.com/office/drawing/2014/main" id="{FB59203D-C44D-5ADB-844F-638469EDCE97}"/>
                </a:ext>
              </a:extLst>
            </p:cNvPr>
            <p:cNvSpPr txBox="1">
              <a:spLocks/>
            </p:cNvSpPr>
            <p:nvPr/>
          </p:nvSpPr>
          <p:spPr>
            <a:xfrm>
              <a:off x="10549083" y="2390596"/>
              <a:ext cx="741217"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Dislike</a:t>
              </a:r>
            </a:p>
          </p:txBody>
        </p:sp>
        <p:sp>
          <p:nvSpPr>
            <p:cNvPr id="33" name="Oval 32">
              <a:extLst>
                <a:ext uri="{FF2B5EF4-FFF2-40B4-BE49-F238E27FC236}">
                  <a16:creationId xmlns:a16="http://schemas.microsoft.com/office/drawing/2014/main" id="{2209F545-2770-D4C7-20B8-0DE2FBCC0574}"/>
                </a:ext>
              </a:extLst>
            </p:cNvPr>
            <p:cNvSpPr/>
            <p:nvPr/>
          </p:nvSpPr>
          <p:spPr>
            <a:xfrm>
              <a:off x="996540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2">
              <a:extLst>
                <a:ext uri="{FF2B5EF4-FFF2-40B4-BE49-F238E27FC236}">
                  <a16:creationId xmlns:a16="http://schemas.microsoft.com/office/drawing/2014/main" id="{C3F804C2-BA27-37E8-DF06-9B0A742BF54F}"/>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Neutral</a:t>
              </a:r>
            </a:p>
          </p:txBody>
        </p:sp>
        <p:sp>
          <p:nvSpPr>
            <p:cNvPr id="35" name="Oval 34">
              <a:extLst>
                <a:ext uri="{FF2B5EF4-FFF2-40B4-BE49-F238E27FC236}">
                  <a16:creationId xmlns:a16="http://schemas.microsoft.com/office/drawing/2014/main" id="{B05106B0-D453-6550-EAF1-8245948402A4}"/>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 Placeholder 2">
              <a:extLst>
                <a:ext uri="{FF2B5EF4-FFF2-40B4-BE49-F238E27FC236}">
                  <a16:creationId xmlns:a16="http://schemas.microsoft.com/office/drawing/2014/main" id="{9414CB3D-9AAC-235A-61B6-B5E2CA3C0ED3}"/>
                </a:ext>
              </a:extLst>
            </p:cNvPr>
            <p:cNvSpPr txBox="1">
              <a:spLocks/>
            </p:cNvSpPr>
            <p:nvPr/>
          </p:nvSpPr>
          <p:spPr>
            <a:xfrm>
              <a:off x="10499182" y="1156394"/>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Like</a:t>
              </a:r>
            </a:p>
          </p:txBody>
        </p:sp>
      </p:grpSp>
      <p:sp>
        <p:nvSpPr>
          <p:cNvPr id="37" name="Rectangle 1230">
            <a:extLst>
              <a:ext uri="{FF2B5EF4-FFF2-40B4-BE49-F238E27FC236}">
                <a16:creationId xmlns:a16="http://schemas.microsoft.com/office/drawing/2014/main" id="{DBC6AFAE-25C1-168C-A2B5-E24C8E404797}"/>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spTree>
    <p:extLst>
      <p:ext uri="{BB962C8B-B14F-4D97-AF65-F5344CB8AC3E}">
        <p14:creationId xmlns:p14="http://schemas.microsoft.com/office/powerpoint/2010/main" val="36966979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489136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211986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B56EDCF-D114-B188-31FD-F11B846C916D}"/>
              </a:ext>
            </a:extLst>
          </p:cNvPr>
          <p:cNvSpPr txBox="1">
            <a:spLocks/>
          </p:cNvSpPr>
          <p:nvPr/>
        </p:nvSpPr>
        <p:spPr>
          <a:xfrm>
            <a:off x="1528530"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Conclusions and Recommendations</a:t>
            </a:r>
          </a:p>
        </p:txBody>
      </p:sp>
      <p:pic>
        <p:nvPicPr>
          <p:cNvPr id="7" name="Picture Placeholder 6" descr="A close-up of hands pointing at a paper&#10;&#10;Description automatically generated">
            <a:extLst>
              <a:ext uri="{FF2B5EF4-FFF2-40B4-BE49-F238E27FC236}">
                <a16:creationId xmlns:a16="http://schemas.microsoft.com/office/drawing/2014/main" id="{AD69574B-3C07-924B-9DC9-4B516EF5D15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0238" b="20238"/>
          <a:stretch>
            <a:fillRect/>
          </a:stretch>
        </p:blipFill>
        <p:spPr/>
      </p:pic>
    </p:spTree>
    <p:extLst>
      <p:ext uri="{BB962C8B-B14F-4D97-AF65-F5344CB8AC3E}">
        <p14:creationId xmlns:p14="http://schemas.microsoft.com/office/powerpoint/2010/main" val="3391200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409619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al 4">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al 7">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4834644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0346606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278582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1076485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1153952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801277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al 7">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Like</a:t>
              </a:r>
            </a:p>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6510992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1750440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51297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Conclusions</a:t>
            </a:r>
            <a:endParaRPr lang="en-US" b="0" dirty="0"/>
          </a:p>
        </p:txBody>
      </p:sp>
      <p:sp>
        <p:nvSpPr>
          <p:cNvPr id="5" name="Rectangle 1230">
            <a:extLst>
              <a:ext uri="{FF2B5EF4-FFF2-40B4-BE49-F238E27FC236}">
                <a16:creationId xmlns:a16="http://schemas.microsoft.com/office/drawing/2014/main" id="{D1B3A02D-3960-6107-315F-CC8D29941D52}"/>
              </a:ext>
            </a:extLst>
          </p:cNvPr>
          <p:cNvSpPr>
            <a:spLocks noChangeArrowheads="1"/>
          </p:cNvSpPr>
          <p:nvPr/>
        </p:nvSpPr>
        <p:spPr bwMode="auto">
          <a:xfrm>
            <a:off x="229484" y="749179"/>
            <a:ext cx="5866516" cy="267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600" b="1" dirty="0">
                <a:solidFill>
                  <a:schemeClr val="tx1"/>
                </a:solidFill>
                <a:latin typeface="+mn-lt"/>
              </a:rPr>
              <a:t>BI-Brandex</a:t>
            </a:r>
            <a:r>
              <a:rPr lang="en-US" altLang="en-US" sz="1600" b="1" baseline="30000" dirty="0">
                <a:solidFill>
                  <a:schemeClr val="tx1"/>
                </a:solidFill>
                <a:latin typeface="+mn-lt"/>
              </a:rPr>
              <a:t>®</a:t>
            </a:r>
            <a:r>
              <a:rPr lang="en-US" altLang="en-US" sz="1600" b="1" dirty="0">
                <a:solidFill>
                  <a:schemeClr val="tx1"/>
                </a:solidFill>
                <a:latin typeface="+mn-lt"/>
              </a:rPr>
              <a:t> Review Index Summary</a:t>
            </a:r>
          </a:p>
          <a:p>
            <a:pPr eaLnBrk="1" hangingPunct="1">
              <a:spcBef>
                <a:spcPct val="0"/>
              </a:spcBef>
              <a:buClrTx/>
              <a:buNone/>
            </a:pPr>
            <a:endParaRPr lang="en-US" altLang="en-US" sz="1600" dirty="0">
              <a:solidFill>
                <a:schemeClr val="tx1"/>
              </a:solidFill>
              <a:latin typeface="+mn-lt"/>
            </a:endParaRPr>
          </a:p>
          <a:p>
            <a:pPr eaLnBrk="1" hangingPunct="1">
              <a:spcBef>
                <a:spcPct val="0"/>
              </a:spcBef>
              <a:buClrTx/>
              <a:buNone/>
            </a:pPr>
            <a:r>
              <a:rPr lang="en-US" altLang="en-US" sz="1600" dirty="0">
                <a:solidFill>
                  <a:schemeClr val="tx1"/>
                </a:solidFill>
                <a:latin typeface="+mn-lt"/>
              </a:rPr>
              <a:t>The BI-Brandex</a:t>
            </a:r>
            <a:r>
              <a:rPr lang="en-US" altLang="en-US" sz="1600" baseline="30000" dirty="0">
                <a:solidFill>
                  <a:schemeClr val="tx1"/>
                </a:solidFill>
                <a:latin typeface="+mn-lt"/>
              </a:rPr>
              <a:t>®</a:t>
            </a:r>
            <a:r>
              <a:rPr lang="en-US" altLang="en-US" sz="1600" dirty="0">
                <a:solidFill>
                  <a:schemeClr val="tx1"/>
                </a:solidFill>
                <a:latin typeface="+mn-lt"/>
              </a:rPr>
              <a:t> Review Index Summary graphically represents the comprehensive analysis of all marketing measurements.</a:t>
            </a:r>
          </a:p>
          <a:p>
            <a:pPr eaLnBrk="1" hangingPunct="1">
              <a:spcBef>
                <a:spcPct val="0"/>
              </a:spcBef>
              <a:buClrTx/>
              <a:buNone/>
            </a:pPr>
            <a:endParaRPr lang="en-US" altLang="en-US" sz="1600" dirty="0">
              <a:solidFill>
                <a:schemeClr val="tx1"/>
              </a:solidFill>
              <a:latin typeface="+mn-lt"/>
            </a:endParaRPr>
          </a:p>
          <a:p>
            <a:pPr>
              <a:spcBef>
                <a:spcPct val="0"/>
              </a:spcBef>
              <a:buClrTx/>
              <a:buNone/>
            </a:pPr>
            <a:r>
              <a:rPr lang="en-US" altLang="en-US" sz="1600" b="1" dirty="0">
                <a:solidFill>
                  <a:schemeClr val="tx1"/>
                </a:solidFill>
                <a:latin typeface="+mn-lt"/>
              </a:rPr>
              <a:t>Index and Weighting</a:t>
            </a:r>
          </a:p>
          <a:p>
            <a:pPr>
              <a:spcBef>
                <a:spcPct val="0"/>
              </a:spcBef>
              <a:buClrTx/>
              <a:buNone/>
            </a:pPr>
            <a:endParaRPr lang="en-US" altLang="en-US" sz="1600" dirty="0">
              <a:solidFill>
                <a:schemeClr val="tx1"/>
              </a:solidFill>
              <a:latin typeface="+mn-lt"/>
            </a:endParaRPr>
          </a:p>
          <a:p>
            <a:pPr>
              <a:spcBef>
                <a:spcPct val="0"/>
              </a:spcBef>
              <a:buClrTx/>
              <a:buNone/>
            </a:pPr>
            <a:r>
              <a:rPr lang="en-US" altLang="en-US" sz="1600" dirty="0">
                <a:solidFill>
                  <a:schemeClr val="tx1"/>
                </a:solidFill>
                <a:latin typeface="+mn-lt"/>
              </a:rPr>
              <a:t>The Brandex</a:t>
            </a:r>
            <a:r>
              <a:rPr lang="en-US" altLang="en-US" sz="1600" baseline="30000" dirty="0">
                <a:solidFill>
                  <a:schemeClr val="tx1"/>
                </a:solidFill>
                <a:latin typeface="+mn-lt"/>
              </a:rPr>
              <a:t>®</a:t>
            </a:r>
            <a:r>
              <a:rPr lang="en-US" altLang="en-US" sz="1600" dirty="0">
                <a:solidFill>
                  <a:schemeClr val="tx1"/>
                </a:solidFill>
                <a:latin typeface="+mn-lt"/>
              </a:rPr>
              <a:t> composite scores are indexed from 100 and sorted from highest to lowest.</a:t>
            </a:r>
          </a:p>
        </p:txBody>
      </p:sp>
      <p:graphicFrame>
        <p:nvGraphicFramePr>
          <p:cNvPr id="3" name="Diagram 2">
            <a:extLst>
              <a:ext uri="{FF2B5EF4-FFF2-40B4-BE49-F238E27FC236}">
                <a16:creationId xmlns:a16="http://schemas.microsoft.com/office/drawing/2014/main" id="{432DBE6D-1E16-64B4-B958-9A0D3CC220B0}"/>
              </a:ext>
            </a:extLst>
          </p:cNvPr>
          <p:cNvGraphicFramePr/>
          <p:nvPr>
            <p:extLst>
              <p:ext uri="{D42A27DB-BD31-4B8C-83A1-F6EECF244321}">
                <p14:modId xmlns:p14="http://schemas.microsoft.com/office/powerpoint/2010/main" val="4208757546"/>
              </p:ext>
            </p:extLst>
          </p:nvPr>
        </p:nvGraphicFramePr>
        <p:xfrm>
          <a:off x="5172751" y="441916"/>
          <a:ext cx="7912376" cy="5755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0056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495390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54631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names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 name</a:t>
            </a:r>
            <a:r>
              <a:rPr lang="en-US" dirty="0">
                <a:latin typeface="Montserrat" panose="00000500000000000000" pitchFamily="2" charset="0"/>
              </a:rPr>
              <a:t>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059879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6E1A-6B67-49D2-9595-B66A6958E070}"/>
              </a:ext>
            </a:extLst>
          </p:cNvPr>
          <p:cNvSpPr>
            <a:spLocks noGrp="1"/>
          </p:cNvSpPr>
          <p:nvPr>
            <p:ph type="title"/>
          </p:nvPr>
        </p:nvSpPr>
        <p:spPr>
          <a:xfrm>
            <a:off x="561976" y="2746927"/>
            <a:ext cx="5247886" cy="1380121"/>
          </a:xfrm>
        </p:spPr>
        <p:txBody>
          <a:bodyPr/>
          <a:lstStyle/>
          <a:p>
            <a:pPr algn="ctr"/>
            <a:r>
              <a:rPr lang="en-US" sz="4800" dirty="0">
                <a:solidFill>
                  <a:schemeClr val="accent1"/>
                </a:solidFill>
              </a:rPr>
              <a:t>Linguistics</a:t>
            </a:r>
            <a:br>
              <a:rPr lang="en-US" sz="4800" dirty="0">
                <a:solidFill>
                  <a:schemeClr val="accent1"/>
                </a:solidFill>
              </a:rPr>
            </a:br>
            <a:r>
              <a:rPr lang="en-US" sz="4800" dirty="0">
                <a:solidFill>
                  <a:schemeClr val="accent1"/>
                </a:solidFill>
              </a:rPr>
              <a:t>Screening </a:t>
            </a:r>
          </a:p>
        </p:txBody>
      </p:sp>
      <p:grpSp>
        <p:nvGrpSpPr>
          <p:cNvPr id="5" name="Group 4">
            <a:extLst>
              <a:ext uri="{FF2B5EF4-FFF2-40B4-BE49-F238E27FC236}">
                <a16:creationId xmlns:a16="http://schemas.microsoft.com/office/drawing/2014/main" id="{0098213B-6DDF-A67F-8CA5-A25FE717655A}"/>
              </a:ext>
            </a:extLst>
          </p:cNvPr>
          <p:cNvGrpSpPr/>
          <p:nvPr/>
        </p:nvGrpSpPr>
        <p:grpSpPr>
          <a:xfrm>
            <a:off x="5785534" y="-1811692"/>
            <a:ext cx="8220692" cy="8220698"/>
            <a:chOff x="6625608" y="1304394"/>
            <a:chExt cx="8220692" cy="8220698"/>
          </a:xfrm>
        </p:grpSpPr>
        <p:sp>
          <p:nvSpPr>
            <p:cNvPr id="15" name="Freeform: Shape 14">
              <a:extLst>
                <a:ext uri="{FF2B5EF4-FFF2-40B4-BE49-F238E27FC236}">
                  <a16:creationId xmlns:a16="http://schemas.microsoft.com/office/drawing/2014/main" id="{02031230-6C38-4648-8EE5-E695CAF61E8C}"/>
                </a:ext>
              </a:extLst>
            </p:cNvPr>
            <p:cNvSpPr/>
            <p:nvPr/>
          </p:nvSpPr>
          <p:spPr>
            <a:xfrm>
              <a:off x="7060000" y="1738786"/>
              <a:ext cx="7351909" cy="7351914"/>
            </a:xfrm>
            <a:custGeom>
              <a:avLst/>
              <a:gdLst>
                <a:gd name="connsiteX0" fmla="*/ 1518220 w 1518284"/>
                <a:gd name="connsiteY0" fmla="*/ 758987 h 1518285"/>
                <a:gd name="connsiteX1" fmla="*/ 759173 w 1518284"/>
                <a:gd name="connsiteY1" fmla="*/ 1518225 h 1518285"/>
                <a:gd name="connsiteX2" fmla="*/ -65 w 1518284"/>
                <a:gd name="connsiteY2" fmla="*/ 759178 h 1518285"/>
                <a:gd name="connsiteX3" fmla="*/ 758982 w 1518284"/>
                <a:gd name="connsiteY3" fmla="*/ -60 h 1518285"/>
                <a:gd name="connsiteX4" fmla="*/ 759078 w 1518284"/>
                <a:gd name="connsiteY4" fmla="*/ -60 h 1518285"/>
                <a:gd name="connsiteX5" fmla="*/ 1518220 w 1518284"/>
                <a:gd name="connsiteY5" fmla="*/ 758987 h 15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8284" h="1518285">
                  <a:moveTo>
                    <a:pt x="1518220" y="758987"/>
                  </a:moveTo>
                  <a:cubicBezTo>
                    <a:pt x="1518277" y="1178249"/>
                    <a:pt x="1178435" y="1518168"/>
                    <a:pt x="759173" y="1518225"/>
                  </a:cubicBezTo>
                  <a:cubicBezTo>
                    <a:pt x="339911" y="1518282"/>
                    <a:pt x="-12" y="1178440"/>
                    <a:pt x="-65" y="759178"/>
                  </a:cubicBezTo>
                  <a:cubicBezTo>
                    <a:pt x="-117" y="339915"/>
                    <a:pt x="339720" y="-8"/>
                    <a:pt x="758982" y="-60"/>
                  </a:cubicBezTo>
                  <a:cubicBezTo>
                    <a:pt x="759011" y="-60"/>
                    <a:pt x="759049" y="-60"/>
                    <a:pt x="759078" y="-60"/>
                  </a:cubicBezTo>
                  <a:cubicBezTo>
                    <a:pt x="1178301" y="-60"/>
                    <a:pt x="1518163" y="339761"/>
                    <a:pt x="1518220" y="758987"/>
                  </a:cubicBezTo>
                  <a:close/>
                </a:path>
              </a:pathLst>
            </a:custGeom>
            <a:solidFill>
              <a:schemeClr val="tx1">
                <a:lumMod val="10000"/>
                <a:lumOff val="90000"/>
              </a:schemeClr>
            </a:solidFill>
            <a:ln w="9525" cap="flat">
              <a:noFill/>
              <a:prstDash val="solid"/>
              <a:miter/>
            </a:ln>
          </p:spPr>
          <p:txBody>
            <a:bodyPr rtlCol="0" anchor="ctr"/>
            <a:lstStyle/>
            <a:p>
              <a:endParaRPr lang="en-US" dirty="0"/>
            </a:p>
          </p:txBody>
        </p:sp>
        <p:pic>
          <p:nvPicPr>
            <p:cNvPr id="71" name="Graphic 70">
              <a:extLst>
                <a:ext uri="{FF2B5EF4-FFF2-40B4-BE49-F238E27FC236}">
                  <a16:creationId xmlns:a16="http://schemas.microsoft.com/office/drawing/2014/main" id="{187FF1B7-34CA-49CA-ADB2-197EF0CEFB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5682" y="2298657"/>
              <a:ext cx="6540544" cy="6232173"/>
            </a:xfrm>
            <a:prstGeom prst="rect">
              <a:avLst/>
            </a:prstGeom>
          </p:spPr>
        </p:pic>
        <p:sp>
          <p:nvSpPr>
            <p:cNvPr id="72" name="Freeform: Shape 71">
              <a:extLst>
                <a:ext uri="{FF2B5EF4-FFF2-40B4-BE49-F238E27FC236}">
                  <a16:creationId xmlns:a16="http://schemas.microsoft.com/office/drawing/2014/main" id="{7F32EE07-DC28-4A53-A5C4-1DF5373AC0E9}"/>
                </a:ext>
              </a:extLst>
            </p:cNvPr>
            <p:cNvSpPr/>
            <p:nvPr/>
          </p:nvSpPr>
          <p:spPr>
            <a:xfrm>
              <a:off x="6625608" y="1304394"/>
              <a:ext cx="8220692" cy="8220698"/>
            </a:xfrm>
            <a:custGeom>
              <a:avLst/>
              <a:gdLst>
                <a:gd name="connsiteX0" fmla="*/ 1518220 w 1518284"/>
                <a:gd name="connsiteY0" fmla="*/ 758987 h 1518285"/>
                <a:gd name="connsiteX1" fmla="*/ 759173 w 1518284"/>
                <a:gd name="connsiteY1" fmla="*/ 1518225 h 1518285"/>
                <a:gd name="connsiteX2" fmla="*/ -65 w 1518284"/>
                <a:gd name="connsiteY2" fmla="*/ 759178 h 1518285"/>
                <a:gd name="connsiteX3" fmla="*/ 758982 w 1518284"/>
                <a:gd name="connsiteY3" fmla="*/ -60 h 1518285"/>
                <a:gd name="connsiteX4" fmla="*/ 759078 w 1518284"/>
                <a:gd name="connsiteY4" fmla="*/ -60 h 1518285"/>
                <a:gd name="connsiteX5" fmla="*/ 1518220 w 1518284"/>
                <a:gd name="connsiteY5" fmla="*/ 758987 h 15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8284" h="1518285">
                  <a:moveTo>
                    <a:pt x="1518220" y="758987"/>
                  </a:moveTo>
                  <a:cubicBezTo>
                    <a:pt x="1518277" y="1178249"/>
                    <a:pt x="1178435" y="1518168"/>
                    <a:pt x="759173" y="1518225"/>
                  </a:cubicBezTo>
                  <a:cubicBezTo>
                    <a:pt x="339911" y="1518282"/>
                    <a:pt x="-12" y="1178440"/>
                    <a:pt x="-65" y="759178"/>
                  </a:cubicBezTo>
                  <a:cubicBezTo>
                    <a:pt x="-117" y="339915"/>
                    <a:pt x="339720" y="-8"/>
                    <a:pt x="758982" y="-60"/>
                  </a:cubicBezTo>
                  <a:cubicBezTo>
                    <a:pt x="759011" y="-60"/>
                    <a:pt x="759049" y="-60"/>
                    <a:pt x="759078" y="-60"/>
                  </a:cubicBezTo>
                  <a:cubicBezTo>
                    <a:pt x="1178301" y="-60"/>
                    <a:pt x="1518163" y="339761"/>
                    <a:pt x="1518220" y="758987"/>
                  </a:cubicBezTo>
                  <a:close/>
                </a:path>
              </a:pathLst>
            </a:custGeom>
            <a:noFill/>
            <a:ln w="9525" cap="flat">
              <a:solidFill>
                <a:schemeClr val="bg1">
                  <a:lumMod val="75000"/>
                </a:schemeClr>
              </a:solid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F322CCB7-A430-7AEB-FE83-CAF2B096EA50}"/>
              </a:ext>
            </a:extLst>
          </p:cNvPr>
          <p:cNvGrpSpPr/>
          <p:nvPr/>
        </p:nvGrpSpPr>
        <p:grpSpPr>
          <a:xfrm>
            <a:off x="6809885" y="4988849"/>
            <a:ext cx="705830" cy="705830"/>
            <a:chOff x="6301402" y="4585424"/>
            <a:chExt cx="705830" cy="705830"/>
          </a:xfrm>
        </p:grpSpPr>
        <p:sp>
          <p:nvSpPr>
            <p:cNvPr id="73" name="Oval 72">
              <a:extLst>
                <a:ext uri="{FF2B5EF4-FFF2-40B4-BE49-F238E27FC236}">
                  <a16:creationId xmlns:a16="http://schemas.microsoft.com/office/drawing/2014/main" id="{987F94C1-3006-4B15-B353-BD98D4CCC763}"/>
                </a:ext>
              </a:extLst>
            </p:cNvPr>
            <p:cNvSpPr/>
            <p:nvPr/>
          </p:nvSpPr>
          <p:spPr>
            <a:xfrm>
              <a:off x="6301402" y="4585424"/>
              <a:ext cx="705830" cy="7058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894FCE84-B4AA-CC1D-D177-CCDE60B86F46}"/>
                </a:ext>
              </a:extLst>
            </p:cNvPr>
            <p:cNvSpPr/>
            <p:nvPr/>
          </p:nvSpPr>
          <p:spPr>
            <a:xfrm>
              <a:off x="6519779" y="4815488"/>
              <a:ext cx="269077" cy="245703"/>
            </a:xfrm>
            <a:custGeom>
              <a:avLst/>
              <a:gdLst>
                <a:gd name="connsiteX0" fmla="*/ 61826 w 372573"/>
                <a:gd name="connsiteY0" fmla="*/ 182823 h 340208"/>
                <a:gd name="connsiteX1" fmla="*/ 34314 w 372573"/>
                <a:gd name="connsiteY1" fmla="*/ 169231 h 340208"/>
                <a:gd name="connsiteX2" fmla="*/ 1518 w 372573"/>
                <a:gd name="connsiteY2" fmla="*/ 117340 h 340208"/>
                <a:gd name="connsiteX3" fmla="*/ 33330 w 372573"/>
                <a:gd name="connsiteY3" fmla="*/ 64830 h 340208"/>
                <a:gd name="connsiteX4" fmla="*/ 154857 w 372573"/>
                <a:gd name="connsiteY4" fmla="*/ 7656 h 340208"/>
                <a:gd name="connsiteX5" fmla="*/ 221688 w 372573"/>
                <a:gd name="connsiteY5" fmla="*/ 9186 h 340208"/>
                <a:gd name="connsiteX6" fmla="*/ 336620 w 372573"/>
                <a:gd name="connsiteY6" fmla="*/ 63373 h 340208"/>
                <a:gd name="connsiteX7" fmla="*/ 374080 w 372573"/>
                <a:gd name="connsiteY7" fmla="*/ 123863 h 340208"/>
                <a:gd name="connsiteX8" fmla="*/ 373752 w 372573"/>
                <a:gd name="connsiteY8" fmla="*/ 276401 h 340208"/>
                <a:gd name="connsiteX9" fmla="*/ 358666 w 372573"/>
                <a:gd name="connsiteY9" fmla="*/ 307958 h 340208"/>
                <a:gd name="connsiteX10" fmla="*/ 342997 w 372573"/>
                <a:gd name="connsiteY10" fmla="*/ 277421 h 340208"/>
                <a:gd name="connsiteX11" fmla="*/ 342997 w 372573"/>
                <a:gd name="connsiteY11" fmla="*/ 172984 h 340208"/>
                <a:gd name="connsiteX12" fmla="*/ 310711 w 372573"/>
                <a:gd name="connsiteY12" fmla="*/ 202136 h 340208"/>
                <a:gd name="connsiteX13" fmla="*/ 310711 w 372573"/>
                <a:gd name="connsiteY13" fmla="*/ 260221 h 340208"/>
                <a:gd name="connsiteX14" fmla="*/ 254193 w 372573"/>
                <a:gd name="connsiteY14" fmla="*/ 331680 h 340208"/>
                <a:gd name="connsiteX15" fmla="*/ 124940 w 372573"/>
                <a:gd name="connsiteY15" fmla="*/ 333101 h 340208"/>
                <a:gd name="connsiteX16" fmla="*/ 62336 w 372573"/>
                <a:gd name="connsiteY16" fmla="*/ 255302 h 340208"/>
                <a:gd name="connsiteX17" fmla="*/ 61826 w 372573"/>
                <a:gd name="connsiteY17" fmla="*/ 182823 h 340208"/>
                <a:gd name="connsiteX18" fmla="*/ 186706 w 372573"/>
                <a:gd name="connsiteY18" fmla="*/ 202282 h 340208"/>
                <a:gd name="connsiteX19" fmla="*/ 210975 w 372573"/>
                <a:gd name="connsiteY19" fmla="*/ 194994 h 340208"/>
                <a:gd name="connsiteX20" fmla="*/ 319347 w 372573"/>
                <a:gd name="connsiteY20" fmla="*/ 144780 h 340208"/>
                <a:gd name="connsiteX21" fmla="*/ 341430 w 372573"/>
                <a:gd name="connsiteY21" fmla="*/ 115263 h 340208"/>
                <a:gd name="connsiteX22" fmla="*/ 319566 w 372573"/>
                <a:gd name="connsiteY22" fmla="*/ 89099 h 340208"/>
                <a:gd name="connsiteX23" fmla="*/ 211594 w 372573"/>
                <a:gd name="connsiteY23" fmla="*/ 38084 h 340208"/>
                <a:gd name="connsiteX24" fmla="*/ 159485 w 372573"/>
                <a:gd name="connsiteY24" fmla="*/ 38557 h 340208"/>
                <a:gd name="connsiteX25" fmla="*/ 54757 w 372573"/>
                <a:gd name="connsiteY25" fmla="*/ 88079 h 340208"/>
                <a:gd name="connsiteX26" fmla="*/ 30305 w 372573"/>
                <a:gd name="connsiteY26" fmla="*/ 116356 h 340208"/>
                <a:gd name="connsiteX27" fmla="*/ 53737 w 372573"/>
                <a:gd name="connsiteY27" fmla="*/ 145290 h 340208"/>
                <a:gd name="connsiteX28" fmla="*/ 162182 w 372573"/>
                <a:gd name="connsiteY28" fmla="*/ 195395 h 340208"/>
                <a:gd name="connsiteX29" fmla="*/ 186669 w 372573"/>
                <a:gd name="connsiteY29" fmla="*/ 202282 h 340208"/>
                <a:gd name="connsiteX30" fmla="*/ 281013 w 372573"/>
                <a:gd name="connsiteY30" fmla="*/ 201590 h 340208"/>
                <a:gd name="connsiteX31" fmla="*/ 185103 w 372573"/>
                <a:gd name="connsiteY31" fmla="*/ 229029 h 340208"/>
                <a:gd name="connsiteX32" fmla="*/ 91853 w 372573"/>
                <a:gd name="connsiteY32" fmla="*/ 201334 h 340208"/>
                <a:gd name="connsiteX33" fmla="*/ 91853 w 372573"/>
                <a:gd name="connsiteY33" fmla="*/ 257270 h 340208"/>
                <a:gd name="connsiteX34" fmla="*/ 130078 w 372573"/>
                <a:gd name="connsiteY34" fmla="*/ 303002 h 340208"/>
                <a:gd name="connsiteX35" fmla="*/ 226863 w 372573"/>
                <a:gd name="connsiteY35" fmla="*/ 306828 h 340208"/>
                <a:gd name="connsiteX36" fmla="*/ 280794 w 372573"/>
                <a:gd name="connsiteY36" fmla="*/ 244115 h 340208"/>
                <a:gd name="connsiteX37" fmla="*/ 280976 w 372573"/>
                <a:gd name="connsiteY37" fmla="*/ 201590 h 3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2573" h="340208">
                  <a:moveTo>
                    <a:pt x="61826" y="182823"/>
                  </a:moveTo>
                  <a:cubicBezTo>
                    <a:pt x="51477" y="177685"/>
                    <a:pt x="42914" y="173385"/>
                    <a:pt x="34314" y="169231"/>
                  </a:cubicBezTo>
                  <a:cubicBezTo>
                    <a:pt x="12450" y="158736"/>
                    <a:pt x="1518" y="141828"/>
                    <a:pt x="1518" y="117340"/>
                  </a:cubicBezTo>
                  <a:cubicBezTo>
                    <a:pt x="1518" y="92853"/>
                    <a:pt x="11430" y="75289"/>
                    <a:pt x="33330" y="64830"/>
                  </a:cubicBezTo>
                  <a:cubicBezTo>
                    <a:pt x="73706" y="45517"/>
                    <a:pt x="114045" y="26022"/>
                    <a:pt x="154857" y="7656"/>
                  </a:cubicBezTo>
                  <a:cubicBezTo>
                    <a:pt x="176215" y="-1986"/>
                    <a:pt x="200794" y="-1425"/>
                    <a:pt x="221688" y="9186"/>
                  </a:cubicBezTo>
                  <a:cubicBezTo>
                    <a:pt x="260023" y="27188"/>
                    <a:pt x="298212" y="45626"/>
                    <a:pt x="336620" y="63373"/>
                  </a:cubicBezTo>
                  <a:cubicBezTo>
                    <a:pt x="362529" y="75434"/>
                    <a:pt x="374517" y="95039"/>
                    <a:pt x="374080" y="123863"/>
                  </a:cubicBezTo>
                  <a:cubicBezTo>
                    <a:pt x="373351" y="174879"/>
                    <a:pt x="374080" y="225531"/>
                    <a:pt x="373752" y="276401"/>
                  </a:cubicBezTo>
                  <a:cubicBezTo>
                    <a:pt x="373752" y="289082"/>
                    <a:pt x="377032" y="307411"/>
                    <a:pt x="358666" y="307958"/>
                  </a:cubicBezTo>
                  <a:cubicBezTo>
                    <a:pt x="339353" y="308541"/>
                    <a:pt x="343215" y="289738"/>
                    <a:pt x="342997" y="277421"/>
                  </a:cubicBezTo>
                  <a:cubicBezTo>
                    <a:pt x="342450" y="242694"/>
                    <a:pt x="342997" y="207930"/>
                    <a:pt x="342997" y="172984"/>
                  </a:cubicBezTo>
                  <a:cubicBezTo>
                    <a:pt x="318582" y="173239"/>
                    <a:pt x="309800" y="182386"/>
                    <a:pt x="310711" y="202136"/>
                  </a:cubicBezTo>
                  <a:cubicBezTo>
                    <a:pt x="311622" y="221887"/>
                    <a:pt x="311586" y="240908"/>
                    <a:pt x="310711" y="260221"/>
                  </a:cubicBezTo>
                  <a:cubicBezTo>
                    <a:pt x="308780" y="296370"/>
                    <a:pt x="289175" y="321732"/>
                    <a:pt x="254193" y="331680"/>
                  </a:cubicBezTo>
                  <a:cubicBezTo>
                    <a:pt x="211999" y="343625"/>
                    <a:pt x="167385" y="344114"/>
                    <a:pt x="124940" y="333101"/>
                  </a:cubicBezTo>
                  <a:cubicBezTo>
                    <a:pt x="83617" y="322752"/>
                    <a:pt x="63721" y="297463"/>
                    <a:pt x="62336" y="255302"/>
                  </a:cubicBezTo>
                  <a:cubicBezTo>
                    <a:pt x="61134" y="231324"/>
                    <a:pt x="61826" y="207165"/>
                    <a:pt x="61826" y="182823"/>
                  </a:cubicBezTo>
                  <a:close/>
                  <a:moveTo>
                    <a:pt x="186706" y="202282"/>
                  </a:moveTo>
                  <a:cubicBezTo>
                    <a:pt x="194952" y="200409"/>
                    <a:pt x="203060" y="197975"/>
                    <a:pt x="210975" y="194994"/>
                  </a:cubicBezTo>
                  <a:cubicBezTo>
                    <a:pt x="247415" y="178523"/>
                    <a:pt x="283162" y="161360"/>
                    <a:pt x="319347" y="144780"/>
                  </a:cubicBezTo>
                  <a:cubicBezTo>
                    <a:pt x="332356" y="138840"/>
                    <a:pt x="342232" y="131151"/>
                    <a:pt x="341430" y="115263"/>
                  </a:cubicBezTo>
                  <a:cubicBezTo>
                    <a:pt x="340701" y="101197"/>
                    <a:pt x="331300" y="94492"/>
                    <a:pt x="319566" y="89099"/>
                  </a:cubicBezTo>
                  <a:cubicBezTo>
                    <a:pt x="283490" y="72290"/>
                    <a:pt x="247499" y="55283"/>
                    <a:pt x="211594" y="38084"/>
                  </a:cubicBezTo>
                  <a:cubicBezTo>
                    <a:pt x="195182" y="29761"/>
                    <a:pt x="175745" y="29935"/>
                    <a:pt x="159485" y="38557"/>
                  </a:cubicBezTo>
                  <a:cubicBezTo>
                    <a:pt x="124722" y="55367"/>
                    <a:pt x="89812" y="71874"/>
                    <a:pt x="54757" y="88079"/>
                  </a:cubicBezTo>
                  <a:cubicBezTo>
                    <a:pt x="42039" y="93946"/>
                    <a:pt x="30561" y="101015"/>
                    <a:pt x="30305" y="116356"/>
                  </a:cubicBezTo>
                  <a:cubicBezTo>
                    <a:pt x="30051" y="131698"/>
                    <a:pt x="40800" y="139423"/>
                    <a:pt x="53737" y="145290"/>
                  </a:cubicBezTo>
                  <a:cubicBezTo>
                    <a:pt x="89958" y="161797"/>
                    <a:pt x="125888" y="178997"/>
                    <a:pt x="162182" y="195395"/>
                  </a:cubicBezTo>
                  <a:cubicBezTo>
                    <a:pt x="170159" y="198299"/>
                    <a:pt x="178347" y="200602"/>
                    <a:pt x="186669" y="202282"/>
                  </a:cubicBezTo>
                  <a:close/>
                  <a:moveTo>
                    <a:pt x="281013" y="201590"/>
                  </a:moveTo>
                  <a:cubicBezTo>
                    <a:pt x="246212" y="212303"/>
                    <a:pt x="215639" y="229138"/>
                    <a:pt x="185103" y="229029"/>
                  </a:cubicBezTo>
                  <a:cubicBezTo>
                    <a:pt x="154566" y="228920"/>
                    <a:pt x="124539" y="211793"/>
                    <a:pt x="91853" y="201334"/>
                  </a:cubicBezTo>
                  <a:cubicBezTo>
                    <a:pt x="91853" y="221267"/>
                    <a:pt x="91124" y="239305"/>
                    <a:pt x="91853" y="257270"/>
                  </a:cubicBezTo>
                  <a:cubicBezTo>
                    <a:pt x="93055" y="281721"/>
                    <a:pt x="105408" y="300087"/>
                    <a:pt x="130078" y="303002"/>
                  </a:cubicBezTo>
                  <a:cubicBezTo>
                    <a:pt x="162109" y="306828"/>
                    <a:pt x="195014" y="309962"/>
                    <a:pt x="226863" y="306828"/>
                  </a:cubicBezTo>
                  <a:cubicBezTo>
                    <a:pt x="267894" y="302747"/>
                    <a:pt x="280029" y="285365"/>
                    <a:pt x="280794" y="244115"/>
                  </a:cubicBezTo>
                  <a:cubicBezTo>
                    <a:pt x="281158" y="230887"/>
                    <a:pt x="280976" y="217696"/>
                    <a:pt x="280976" y="201590"/>
                  </a:cubicBezTo>
                  <a:close/>
                </a:path>
              </a:pathLst>
            </a:custGeom>
            <a:solidFill>
              <a:schemeClr val="tx1"/>
            </a:solidFill>
            <a:ln w="3643"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3B52B688-AC4E-31F4-B0E6-3DE9994749ED}"/>
              </a:ext>
            </a:extLst>
          </p:cNvPr>
          <p:cNvGrpSpPr/>
          <p:nvPr/>
        </p:nvGrpSpPr>
        <p:grpSpPr>
          <a:xfrm>
            <a:off x="5432619" y="1706024"/>
            <a:ext cx="705830" cy="705830"/>
            <a:chOff x="8046291" y="1678860"/>
            <a:chExt cx="705830" cy="705830"/>
          </a:xfrm>
        </p:grpSpPr>
        <p:sp>
          <p:nvSpPr>
            <p:cNvPr id="75" name="Oval 74">
              <a:extLst>
                <a:ext uri="{FF2B5EF4-FFF2-40B4-BE49-F238E27FC236}">
                  <a16:creationId xmlns:a16="http://schemas.microsoft.com/office/drawing/2014/main" id="{E684EE38-371B-4138-A8C5-9D804B05D259}"/>
                </a:ext>
              </a:extLst>
            </p:cNvPr>
            <p:cNvSpPr/>
            <p:nvPr/>
          </p:nvSpPr>
          <p:spPr>
            <a:xfrm>
              <a:off x="8046291" y="1678860"/>
              <a:ext cx="705830" cy="705830"/>
            </a:xfrm>
            <a:prstGeom prst="ellipse">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CBCE735D-AFAB-EF5B-A6C6-EB9FC91FBC7D}"/>
                </a:ext>
              </a:extLst>
            </p:cNvPr>
            <p:cNvSpPr/>
            <p:nvPr/>
          </p:nvSpPr>
          <p:spPr>
            <a:xfrm>
              <a:off x="8266686" y="1897695"/>
              <a:ext cx="265041" cy="268160"/>
            </a:xfrm>
            <a:custGeom>
              <a:avLst/>
              <a:gdLst>
                <a:gd name="connsiteX0" fmla="*/ 53404 w 335895"/>
                <a:gd name="connsiteY0" fmla="*/ 267478 h 339848"/>
                <a:gd name="connsiteX1" fmla="*/ 43809 w 335895"/>
                <a:gd name="connsiteY1" fmla="*/ 273075 h 339848"/>
                <a:gd name="connsiteX2" fmla="*/ 33626 w 335895"/>
                <a:gd name="connsiteY2" fmla="*/ 295731 h 339848"/>
                <a:gd name="connsiteX3" fmla="*/ 38900 w 335895"/>
                <a:gd name="connsiteY3" fmla="*/ 301469 h 339848"/>
                <a:gd name="connsiteX4" fmla="*/ 60925 w 335895"/>
                <a:gd name="connsiteY4" fmla="*/ 291518 h 339848"/>
                <a:gd name="connsiteX5" fmla="*/ 62451 w 335895"/>
                <a:gd name="connsiteY5" fmla="*/ 273075 h 339848"/>
                <a:gd name="connsiteX6" fmla="*/ 53404 w 335895"/>
                <a:gd name="connsiteY6" fmla="*/ 267478 h 339848"/>
                <a:gd name="connsiteX7" fmla="*/ 219049 w 335895"/>
                <a:gd name="connsiteY7" fmla="*/ 242856 h 339848"/>
                <a:gd name="connsiteX8" fmla="*/ 173837 w 335895"/>
                <a:gd name="connsiteY8" fmla="*/ 266075 h 339848"/>
                <a:gd name="connsiteX9" fmla="*/ 157319 w 335895"/>
                <a:gd name="connsiteY9" fmla="*/ 307406 h 339848"/>
                <a:gd name="connsiteX10" fmla="*/ 157319 w 335895"/>
                <a:gd name="connsiteY10" fmla="*/ 307306 h 339848"/>
                <a:gd name="connsiteX11" fmla="*/ 219049 w 335895"/>
                <a:gd name="connsiteY11" fmla="*/ 242856 h 339848"/>
                <a:gd name="connsiteX12" fmla="*/ 61290 w 335895"/>
                <a:gd name="connsiteY12" fmla="*/ 241032 h 339848"/>
                <a:gd name="connsiteX13" fmla="*/ 94261 w 335895"/>
                <a:gd name="connsiteY13" fmla="*/ 274203 h 339848"/>
                <a:gd name="connsiteX14" fmla="*/ 75188 w 335895"/>
                <a:gd name="connsiteY14" fmla="*/ 316363 h 339848"/>
                <a:gd name="connsiteX15" fmla="*/ 2810 w 335895"/>
                <a:gd name="connsiteY15" fmla="*/ 339848 h 339848"/>
                <a:gd name="connsiteX16" fmla="*/ 18798 w 335895"/>
                <a:gd name="connsiteY16" fmla="*/ 259972 h 339848"/>
                <a:gd name="connsiteX17" fmla="*/ 61290 w 335895"/>
                <a:gd name="connsiteY17" fmla="*/ 241032 h 339848"/>
                <a:gd name="connsiteX18" fmla="*/ 90348 w 335895"/>
                <a:gd name="connsiteY18" fmla="*/ 120689 h 339848"/>
                <a:gd name="connsiteX19" fmla="*/ 31304 w 335895"/>
                <a:gd name="connsiteY19" fmla="*/ 180065 h 339848"/>
                <a:gd name="connsiteX20" fmla="*/ 67526 w 335895"/>
                <a:gd name="connsiteY20" fmla="*/ 164673 h 339848"/>
                <a:gd name="connsiteX21" fmla="*/ 90348 w 335895"/>
                <a:gd name="connsiteY21" fmla="*/ 120689 h 339848"/>
                <a:gd name="connsiteX22" fmla="*/ 216598 w 335895"/>
                <a:gd name="connsiteY22" fmla="*/ 83841 h 339848"/>
                <a:gd name="connsiteX23" fmla="*/ 217988 w 335895"/>
                <a:gd name="connsiteY23" fmla="*/ 83870 h 339848"/>
                <a:gd name="connsiteX24" fmla="*/ 252469 w 335895"/>
                <a:gd name="connsiteY24" fmla="*/ 119436 h 339848"/>
                <a:gd name="connsiteX25" fmla="*/ 252452 w 335895"/>
                <a:gd name="connsiteY25" fmla="*/ 120125 h 339848"/>
                <a:gd name="connsiteX26" fmla="*/ 217922 w 335895"/>
                <a:gd name="connsiteY26" fmla="*/ 153296 h 339848"/>
                <a:gd name="connsiteX27" fmla="*/ 181998 w 335895"/>
                <a:gd name="connsiteY27" fmla="*/ 118368 h 339848"/>
                <a:gd name="connsiteX28" fmla="*/ 216598 w 335895"/>
                <a:gd name="connsiteY28" fmla="*/ 83841 h 339848"/>
                <a:gd name="connsiteX29" fmla="*/ 269518 w 335895"/>
                <a:gd name="connsiteY29" fmla="*/ 28955 h 339848"/>
                <a:gd name="connsiteX30" fmla="*/ 93001 w 335895"/>
                <a:gd name="connsiteY30" fmla="*/ 184343 h 339848"/>
                <a:gd name="connsiteX31" fmla="*/ 151249 w 335895"/>
                <a:gd name="connsiteY31" fmla="*/ 244282 h 339848"/>
                <a:gd name="connsiteX32" fmla="*/ 302341 w 335895"/>
                <a:gd name="connsiteY32" fmla="*/ 29337 h 339848"/>
                <a:gd name="connsiteX33" fmla="*/ 269518 w 335895"/>
                <a:gd name="connsiteY33" fmla="*/ 28955 h 339848"/>
                <a:gd name="connsiteX34" fmla="*/ 293185 w 335895"/>
                <a:gd name="connsiteY34" fmla="*/ 181 h 339848"/>
                <a:gd name="connsiteX35" fmla="*/ 335810 w 335895"/>
                <a:gd name="connsiteY35" fmla="*/ 43302 h 339848"/>
                <a:gd name="connsiteX36" fmla="*/ 281079 w 335895"/>
                <a:gd name="connsiteY36" fmla="*/ 188025 h 339848"/>
                <a:gd name="connsiteX37" fmla="*/ 246216 w 335895"/>
                <a:gd name="connsiteY37" fmla="*/ 252608 h 339848"/>
                <a:gd name="connsiteX38" fmla="*/ 126172 w 335895"/>
                <a:gd name="connsiteY38" fmla="*/ 335336 h 339848"/>
                <a:gd name="connsiteX39" fmla="*/ 126172 w 335895"/>
                <a:gd name="connsiteY39" fmla="*/ 274368 h 339848"/>
                <a:gd name="connsiteX40" fmla="*/ 61057 w 335895"/>
                <a:gd name="connsiteY40" fmla="*/ 210482 h 339848"/>
                <a:gd name="connsiteX41" fmla="*/ 3474 w 335895"/>
                <a:gd name="connsiteY41" fmla="*/ 210482 h 339848"/>
                <a:gd name="connsiteX42" fmla="*/ 36976 w 335895"/>
                <a:gd name="connsiteY42" fmla="*/ 112330 h 339848"/>
                <a:gd name="connsiteX43" fmla="*/ 71274 w 335895"/>
                <a:gd name="connsiteY43" fmla="*/ 93589 h 339848"/>
                <a:gd name="connsiteX44" fmla="*/ 161033 w 335895"/>
                <a:gd name="connsiteY44" fmla="*/ 43833 h 339848"/>
                <a:gd name="connsiteX45" fmla="*/ 293185 w 335895"/>
                <a:gd name="connsiteY45" fmla="*/ 181 h 3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5895" h="339848">
                  <a:moveTo>
                    <a:pt x="53404" y="267478"/>
                  </a:moveTo>
                  <a:cubicBezTo>
                    <a:pt x="49946" y="267544"/>
                    <a:pt x="46396" y="269476"/>
                    <a:pt x="43809" y="273075"/>
                  </a:cubicBezTo>
                  <a:cubicBezTo>
                    <a:pt x="39166" y="279909"/>
                    <a:pt x="36910" y="288201"/>
                    <a:pt x="33626" y="295731"/>
                  </a:cubicBezTo>
                  <a:lnTo>
                    <a:pt x="38900" y="301469"/>
                  </a:lnTo>
                  <a:cubicBezTo>
                    <a:pt x="46430" y="298384"/>
                    <a:pt x="55485" y="296892"/>
                    <a:pt x="60925" y="291518"/>
                  </a:cubicBezTo>
                  <a:cubicBezTo>
                    <a:pt x="64242" y="288201"/>
                    <a:pt x="65105" y="277719"/>
                    <a:pt x="62451" y="273075"/>
                  </a:cubicBezTo>
                  <a:cubicBezTo>
                    <a:pt x="60228" y="269211"/>
                    <a:pt x="56862" y="267412"/>
                    <a:pt x="53404" y="267478"/>
                  </a:cubicBezTo>
                  <a:close/>
                  <a:moveTo>
                    <a:pt x="219049" y="242856"/>
                  </a:moveTo>
                  <a:cubicBezTo>
                    <a:pt x="200308" y="252641"/>
                    <a:pt x="187570" y="260635"/>
                    <a:pt x="173837" y="266075"/>
                  </a:cubicBezTo>
                  <a:cubicBezTo>
                    <a:pt x="155295" y="273871"/>
                    <a:pt x="148263" y="285215"/>
                    <a:pt x="157319" y="307406"/>
                  </a:cubicBezTo>
                  <a:lnTo>
                    <a:pt x="157319" y="307306"/>
                  </a:lnTo>
                  <a:cubicBezTo>
                    <a:pt x="191087" y="299711"/>
                    <a:pt x="209098" y="279974"/>
                    <a:pt x="219049" y="242856"/>
                  </a:cubicBezTo>
                  <a:close/>
                  <a:moveTo>
                    <a:pt x="61290" y="241032"/>
                  </a:moveTo>
                  <a:cubicBezTo>
                    <a:pt x="78008" y="244346"/>
                    <a:pt x="91047" y="257465"/>
                    <a:pt x="94261" y="274203"/>
                  </a:cubicBezTo>
                  <a:cubicBezTo>
                    <a:pt x="97380" y="291220"/>
                    <a:pt x="91309" y="309463"/>
                    <a:pt x="75188" y="316363"/>
                  </a:cubicBezTo>
                  <a:cubicBezTo>
                    <a:pt x="53229" y="325916"/>
                    <a:pt x="29612" y="331422"/>
                    <a:pt x="2810" y="339848"/>
                  </a:cubicBezTo>
                  <a:cubicBezTo>
                    <a:pt x="-1171" y="306246"/>
                    <a:pt x="7089" y="282396"/>
                    <a:pt x="18798" y="259972"/>
                  </a:cubicBezTo>
                  <a:cubicBezTo>
                    <a:pt x="26859" y="244482"/>
                    <a:pt x="45335" y="237649"/>
                    <a:pt x="61290" y="241032"/>
                  </a:cubicBezTo>
                  <a:close/>
                  <a:moveTo>
                    <a:pt x="90348" y="120689"/>
                  </a:moveTo>
                  <a:cubicBezTo>
                    <a:pt x="50045" y="128352"/>
                    <a:pt x="33560" y="145898"/>
                    <a:pt x="31304" y="180065"/>
                  </a:cubicBezTo>
                  <a:cubicBezTo>
                    <a:pt x="48221" y="186300"/>
                    <a:pt x="60030" y="182319"/>
                    <a:pt x="67526" y="164673"/>
                  </a:cubicBezTo>
                  <a:cubicBezTo>
                    <a:pt x="73397" y="150775"/>
                    <a:pt x="81359" y="137772"/>
                    <a:pt x="90348" y="120689"/>
                  </a:cubicBezTo>
                  <a:close/>
                  <a:moveTo>
                    <a:pt x="216598" y="83841"/>
                  </a:moveTo>
                  <a:cubicBezTo>
                    <a:pt x="217063" y="83842"/>
                    <a:pt x="217523" y="83851"/>
                    <a:pt x="217988" y="83870"/>
                  </a:cubicBezTo>
                  <a:cubicBezTo>
                    <a:pt x="237329" y="84169"/>
                    <a:pt x="252770" y="100094"/>
                    <a:pt x="252469" y="119436"/>
                  </a:cubicBezTo>
                  <a:cubicBezTo>
                    <a:pt x="252466" y="119667"/>
                    <a:pt x="252459" y="119896"/>
                    <a:pt x="252452" y="120125"/>
                  </a:cubicBezTo>
                  <a:cubicBezTo>
                    <a:pt x="251006" y="138332"/>
                    <a:pt x="236172" y="152581"/>
                    <a:pt x="217922" y="153296"/>
                  </a:cubicBezTo>
                  <a:cubicBezTo>
                    <a:pt x="198384" y="153500"/>
                    <a:pt x="182343" y="137902"/>
                    <a:pt x="181998" y="118368"/>
                  </a:cubicBezTo>
                  <a:cubicBezTo>
                    <a:pt x="182018" y="99279"/>
                    <a:pt x="197508" y="83821"/>
                    <a:pt x="216598" y="83841"/>
                  </a:cubicBezTo>
                  <a:close/>
                  <a:moveTo>
                    <a:pt x="269518" y="28955"/>
                  </a:moveTo>
                  <a:cubicBezTo>
                    <a:pt x="192631" y="36465"/>
                    <a:pt x="116162" y="100957"/>
                    <a:pt x="93001" y="184343"/>
                  </a:cubicBezTo>
                  <a:cubicBezTo>
                    <a:pt x="122291" y="193001"/>
                    <a:pt x="142491" y="211908"/>
                    <a:pt x="151249" y="244282"/>
                  </a:cubicBezTo>
                  <a:cubicBezTo>
                    <a:pt x="247444" y="206202"/>
                    <a:pt x="328280" y="114089"/>
                    <a:pt x="302341" y="29337"/>
                  </a:cubicBezTo>
                  <a:cubicBezTo>
                    <a:pt x="291494" y="27973"/>
                    <a:pt x="280502" y="27883"/>
                    <a:pt x="269518" y="28955"/>
                  </a:cubicBezTo>
                  <a:close/>
                  <a:moveTo>
                    <a:pt x="293185" y="181"/>
                  </a:moveTo>
                  <a:cubicBezTo>
                    <a:pt x="322674" y="1341"/>
                    <a:pt x="335014" y="13449"/>
                    <a:pt x="335810" y="43302"/>
                  </a:cubicBezTo>
                  <a:cubicBezTo>
                    <a:pt x="337302" y="98896"/>
                    <a:pt x="319225" y="148220"/>
                    <a:pt x="281079" y="188025"/>
                  </a:cubicBezTo>
                  <a:cubicBezTo>
                    <a:pt x="263508" y="205768"/>
                    <a:pt x="251407" y="228185"/>
                    <a:pt x="246216" y="252608"/>
                  </a:cubicBezTo>
                  <a:cubicBezTo>
                    <a:pt x="233180" y="308434"/>
                    <a:pt x="190058" y="338453"/>
                    <a:pt x="126172" y="335336"/>
                  </a:cubicBezTo>
                  <a:cubicBezTo>
                    <a:pt x="126172" y="313642"/>
                    <a:pt x="126537" y="294005"/>
                    <a:pt x="126172" y="274368"/>
                  </a:cubicBezTo>
                  <a:cubicBezTo>
                    <a:pt x="125209" y="228460"/>
                    <a:pt x="107464" y="211112"/>
                    <a:pt x="61057" y="210482"/>
                  </a:cubicBezTo>
                  <a:cubicBezTo>
                    <a:pt x="42416" y="210217"/>
                    <a:pt x="23774" y="210482"/>
                    <a:pt x="3474" y="210482"/>
                  </a:cubicBezTo>
                  <a:cubicBezTo>
                    <a:pt x="-7274" y="168322"/>
                    <a:pt x="7752" y="137506"/>
                    <a:pt x="36976" y="112330"/>
                  </a:cubicBezTo>
                  <a:cubicBezTo>
                    <a:pt x="46728" y="103938"/>
                    <a:pt x="59134" y="95347"/>
                    <a:pt x="71274" y="93589"/>
                  </a:cubicBezTo>
                  <a:cubicBezTo>
                    <a:pt x="108194" y="88281"/>
                    <a:pt x="133934" y="66820"/>
                    <a:pt x="161033" y="43833"/>
                  </a:cubicBezTo>
                  <a:cubicBezTo>
                    <a:pt x="198219" y="12022"/>
                    <a:pt x="243695" y="-1776"/>
                    <a:pt x="293185" y="181"/>
                  </a:cubicBezTo>
                  <a:close/>
                </a:path>
              </a:pathLst>
            </a:custGeom>
            <a:solidFill>
              <a:schemeClr val="bg2"/>
            </a:solidFill>
            <a:ln w="364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7979498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fill="hold" nodeType="withEffect" p14:presetBounceEnd="58000">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14:bounceEnd="58000">
                                          <p:cBhvr additive="base">
                                            <p:cTn id="7" dur="1250" fill="hold"/>
                                            <p:tgtEl>
                                              <p:spTgt spid="5"/>
                                            </p:tgtEl>
                                            <p:attrNameLst>
                                              <p:attrName>ppt_x</p:attrName>
                                            </p:attrNameLst>
                                          </p:cBhvr>
                                          <p:tavLst>
                                            <p:tav tm="0">
                                              <p:val>
                                                <p:strVal val="#ppt_x"/>
                                              </p:val>
                                            </p:tav>
                                            <p:tav tm="100000">
                                              <p:val>
                                                <p:strVal val="#ppt_x"/>
                                              </p:val>
                                            </p:tav>
                                          </p:tavLst>
                                        </p:anim>
                                        <p:anim calcmode="lin" valueType="num" p14:bounceEnd="58000">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 calcmode="lin" valueType="num">
                                          <p:cBhvr>
                                            <p:cTn id="13" dur="750" fill="hold"/>
                                            <p:tgtEl>
                                              <p:spTgt spid="6"/>
                                            </p:tgtEl>
                                            <p:attrNameLst>
                                              <p:attrName>style.rotation</p:attrName>
                                            </p:attrNameLst>
                                          </p:cBhvr>
                                          <p:tavLst>
                                            <p:tav tm="0">
                                              <p:val>
                                                <p:fltVal val="360"/>
                                              </p:val>
                                            </p:tav>
                                            <p:tav tm="100000">
                                              <p:val>
                                                <p:fltVal val="0"/>
                                              </p:val>
                                            </p:tav>
                                          </p:tavLst>
                                        </p:anim>
                                        <p:animEffect transition="in" filter="fade">
                                          <p:cBhvr>
                                            <p:cTn id="14" dur="750"/>
                                            <p:tgtEl>
                                              <p:spTgt spid="6"/>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 calcmode="lin" valueType="num">
                                          <p:cBhvr>
                                            <p:cTn id="19" dur="750" fill="hold"/>
                                            <p:tgtEl>
                                              <p:spTgt spid="7"/>
                                            </p:tgtEl>
                                            <p:attrNameLst>
                                              <p:attrName>style.rotation</p:attrName>
                                            </p:attrNameLst>
                                          </p:cBhvr>
                                          <p:tavLst>
                                            <p:tav tm="0">
                                              <p:val>
                                                <p:fltVal val="360"/>
                                              </p:val>
                                            </p:tav>
                                            <p:tav tm="100000">
                                              <p:val>
                                                <p:fltVal val="0"/>
                                              </p:val>
                                            </p:tav>
                                          </p:tavLst>
                                        </p:anim>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 calcmode="lin" valueType="num">
                                          <p:cBhvr>
                                            <p:cTn id="13" dur="750" fill="hold"/>
                                            <p:tgtEl>
                                              <p:spTgt spid="6"/>
                                            </p:tgtEl>
                                            <p:attrNameLst>
                                              <p:attrName>style.rotation</p:attrName>
                                            </p:attrNameLst>
                                          </p:cBhvr>
                                          <p:tavLst>
                                            <p:tav tm="0">
                                              <p:val>
                                                <p:fltVal val="360"/>
                                              </p:val>
                                            </p:tav>
                                            <p:tav tm="100000">
                                              <p:val>
                                                <p:fltVal val="0"/>
                                              </p:val>
                                            </p:tav>
                                          </p:tavLst>
                                        </p:anim>
                                        <p:animEffect transition="in" filter="fade">
                                          <p:cBhvr>
                                            <p:cTn id="14" dur="750"/>
                                            <p:tgtEl>
                                              <p:spTgt spid="6"/>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 calcmode="lin" valueType="num">
                                          <p:cBhvr>
                                            <p:cTn id="19" dur="750" fill="hold"/>
                                            <p:tgtEl>
                                              <p:spTgt spid="7"/>
                                            </p:tgtEl>
                                            <p:attrNameLst>
                                              <p:attrName>style.rotation</p:attrName>
                                            </p:attrNameLst>
                                          </p:cBhvr>
                                          <p:tavLst>
                                            <p:tav tm="0">
                                              <p:val>
                                                <p:fltVal val="360"/>
                                              </p:val>
                                            </p:tav>
                                            <p:tav tm="100000">
                                              <p:val>
                                                <p:fltVal val="0"/>
                                              </p:val>
                                            </p:tav>
                                          </p:tavLst>
                                        </p:anim>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a:t>
            </a:r>
            <a:endParaRPr lang="en-US" dirty="0">
              <a:solidFill>
                <a:schemeClr val="tx1"/>
              </a:solidFill>
            </a:endParaRP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492443"/>
          </a:xfrm>
        </p:spPr>
        <p:txBody>
          <a:bodyPr/>
          <a:lstStyle/>
          <a:p>
            <a:r>
              <a:rPr lang="en-US" dirty="0"/>
              <a:t>Brand Institute’s Brand Linguistic Screening evaluates the test names in 41 languages listed below and 38 countries for the following: pronunciation issues, negative associations, negative connotations and any slang and cultural relevance. </a:t>
            </a:r>
          </a:p>
        </p:txBody>
      </p:sp>
      <p:sp>
        <p:nvSpPr>
          <p:cNvPr id="12" name="Content Placeholder 1">
            <a:extLst>
              <a:ext uri="{FF2B5EF4-FFF2-40B4-BE49-F238E27FC236}">
                <a16:creationId xmlns:a16="http://schemas.microsoft.com/office/drawing/2014/main" id="{8DD77492-9E45-ED4D-8A3E-540D0257F9FC}"/>
              </a:ext>
            </a:extLst>
          </p:cNvPr>
          <p:cNvSpPr txBox="1">
            <a:spLocks/>
          </p:cNvSpPr>
          <p:nvPr/>
        </p:nvSpPr>
        <p:spPr>
          <a:xfrm>
            <a:off x="587413" y="1774006"/>
            <a:ext cx="11023562" cy="4093393"/>
          </a:xfrm>
          <a:prstGeom prst="rect">
            <a:avLst/>
          </a:prstGeom>
        </p:spPr>
        <p:txBody>
          <a:bodyPr vert="horz" wrap="square" lIns="91440" tIns="45720" rIns="91440" bIns="45720" numCol="4" rtlCol="0">
            <a:noAutofit/>
          </a:bodyPr>
          <a:lstStyle>
            <a:lvl1pPr marL="342900" indent="-342900" algn="just" defTabSz="914400" rtl="0" eaLnBrk="1" latinLnBrk="0" hangingPunct="1">
              <a:spcBef>
                <a:spcPts val="0"/>
              </a:spcBef>
              <a:spcAft>
                <a:spcPts val="600"/>
              </a:spcAft>
              <a:buClr>
                <a:schemeClr val="tx2"/>
              </a:buClr>
              <a:buFont typeface="Wingdings" pitchFamily="2" charset="2"/>
              <a:buChar char="§"/>
              <a:defRPr sz="1800" kern="1200">
                <a:solidFill>
                  <a:schemeClr val="tx1">
                    <a:lumMod val="85000"/>
                    <a:lumOff val="15000"/>
                  </a:schemeClr>
                </a:solidFill>
                <a:latin typeface="+mn-lt"/>
                <a:ea typeface="+mn-ea"/>
                <a:cs typeface="+mn-cs"/>
              </a:defRPr>
            </a:lvl1pPr>
            <a:lvl2pPr marL="742950" indent="-285750" algn="just" defTabSz="914400" rtl="0" eaLnBrk="1" latinLnBrk="0" hangingPunct="1">
              <a:spcBef>
                <a:spcPts val="0"/>
              </a:spcBef>
              <a:spcAft>
                <a:spcPts val="600"/>
              </a:spcAft>
              <a:buClr>
                <a:schemeClr val="tx2"/>
              </a:buClr>
              <a:buFont typeface="Courier New" pitchFamily="49" charset="0"/>
              <a:buChar char="o"/>
              <a:defRPr sz="1800" kern="1200">
                <a:solidFill>
                  <a:schemeClr val="tx1">
                    <a:lumMod val="85000"/>
                    <a:lumOff val="15000"/>
                  </a:schemeClr>
                </a:solidFill>
                <a:latin typeface="+mn-lt"/>
                <a:ea typeface="+mn-ea"/>
                <a:cs typeface="+mn-cs"/>
              </a:defRPr>
            </a:lvl2pPr>
            <a:lvl3pPr marL="1143000" indent="-228600" algn="just" defTabSz="914400" rtl="0" eaLnBrk="1" latinLnBrk="0" hangingPunct="1">
              <a:spcBef>
                <a:spcPts val="0"/>
              </a:spcBef>
              <a:spcAft>
                <a:spcPts val="600"/>
              </a:spcAft>
              <a:buClr>
                <a:schemeClr val="tx2"/>
              </a:buClr>
              <a:buFont typeface="Wingdings" pitchFamily="2" charset="2"/>
              <a:buChar char="§"/>
              <a:defRPr sz="1800" kern="1200">
                <a:solidFill>
                  <a:schemeClr val="tx1">
                    <a:lumMod val="85000"/>
                    <a:lumOff val="15000"/>
                  </a:schemeClr>
                </a:solidFill>
                <a:latin typeface="+mn-lt"/>
                <a:ea typeface="+mn-ea"/>
                <a:cs typeface="+mn-cs"/>
              </a:defRPr>
            </a:lvl3pPr>
            <a:lvl4pPr marL="1600200" indent="-228600" algn="just" defTabSz="914400" rtl="0" eaLnBrk="1" latinLnBrk="0" hangingPunct="1">
              <a:spcBef>
                <a:spcPts val="0"/>
              </a:spcBef>
              <a:spcAft>
                <a:spcPts val="600"/>
              </a:spcAft>
              <a:buClr>
                <a:schemeClr val="tx2"/>
              </a:buClr>
              <a:buFont typeface="Arial" pitchFamily="34" charset="0"/>
              <a:buChar char="•"/>
              <a:defRPr sz="1800" kern="1200">
                <a:solidFill>
                  <a:schemeClr val="tx1">
                    <a:lumMod val="85000"/>
                    <a:lumOff val="15000"/>
                  </a:schemeClr>
                </a:solidFill>
                <a:latin typeface="+mn-lt"/>
                <a:ea typeface="+mn-ea"/>
                <a:cs typeface="+mn-cs"/>
              </a:defRPr>
            </a:lvl4pPr>
            <a:lvl5pPr marL="2057400" indent="-228600" algn="just" defTabSz="914400" rtl="0" eaLnBrk="1" latinLnBrk="0" hangingPunct="1">
              <a:spcBef>
                <a:spcPts val="0"/>
              </a:spcBef>
              <a:spcAft>
                <a:spcPts val="600"/>
              </a:spcAft>
              <a:buClr>
                <a:schemeClr val="bg1">
                  <a:lumMod val="50000"/>
                </a:schemeClr>
              </a:buClr>
              <a:buFont typeface="Wingdings" pitchFamily="2" charset="2"/>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buFont typeface="Wingdings" pitchFamily="2" charset="2"/>
              <a:buNone/>
            </a:pPr>
            <a:r>
              <a:rPr lang="en-US" dirty="0">
                <a:solidFill>
                  <a:schemeClr val="tx1"/>
                </a:solidFill>
              </a:rPr>
              <a:t>Arabic</a:t>
            </a:r>
          </a:p>
          <a:p>
            <a:pPr marL="0" indent="0" algn="ctr" fontAlgn="auto">
              <a:buFont typeface="Wingdings" pitchFamily="2" charset="2"/>
              <a:buNone/>
            </a:pPr>
            <a:r>
              <a:rPr lang="en-US" dirty="0">
                <a:solidFill>
                  <a:schemeClr val="tx1"/>
                </a:solidFill>
              </a:rPr>
              <a:t>Bulgarian</a:t>
            </a:r>
          </a:p>
          <a:p>
            <a:pPr marL="0" indent="0" algn="ctr" fontAlgn="auto">
              <a:buFont typeface="Wingdings" pitchFamily="2" charset="2"/>
              <a:buNone/>
            </a:pPr>
            <a:r>
              <a:rPr lang="en-US" dirty="0">
                <a:solidFill>
                  <a:schemeClr val="tx1"/>
                </a:solidFill>
              </a:rPr>
              <a:t>Chinese - Cantonese</a:t>
            </a:r>
          </a:p>
          <a:p>
            <a:pPr marL="0" indent="0" algn="ctr" fontAlgn="auto">
              <a:buFont typeface="Wingdings" pitchFamily="2" charset="2"/>
              <a:buNone/>
            </a:pPr>
            <a:r>
              <a:rPr lang="en-US" dirty="0">
                <a:solidFill>
                  <a:schemeClr val="tx1"/>
                </a:solidFill>
              </a:rPr>
              <a:t>Chinese - Mandarin</a:t>
            </a:r>
          </a:p>
          <a:p>
            <a:pPr marL="0" indent="0" algn="ctr" fontAlgn="auto">
              <a:buFont typeface="Wingdings" pitchFamily="2" charset="2"/>
              <a:buNone/>
            </a:pPr>
            <a:r>
              <a:rPr lang="en-US" dirty="0">
                <a:solidFill>
                  <a:schemeClr val="tx1"/>
                </a:solidFill>
              </a:rPr>
              <a:t>Croatian</a:t>
            </a:r>
          </a:p>
          <a:p>
            <a:pPr marL="0" indent="0" algn="ctr" fontAlgn="auto">
              <a:buFont typeface="Wingdings" pitchFamily="2" charset="2"/>
              <a:buNone/>
            </a:pPr>
            <a:r>
              <a:rPr lang="en-US" dirty="0">
                <a:solidFill>
                  <a:schemeClr val="tx1"/>
                </a:solidFill>
              </a:rPr>
              <a:t>Czech</a:t>
            </a:r>
          </a:p>
          <a:p>
            <a:pPr marL="0" indent="0" algn="ctr" fontAlgn="auto">
              <a:buFont typeface="Wingdings" pitchFamily="2" charset="2"/>
              <a:buNone/>
            </a:pPr>
            <a:r>
              <a:rPr lang="en-US" dirty="0">
                <a:solidFill>
                  <a:schemeClr val="tx1"/>
                </a:solidFill>
              </a:rPr>
              <a:t>Danish</a:t>
            </a:r>
          </a:p>
          <a:p>
            <a:pPr marL="0" indent="0" algn="ctr" fontAlgn="auto">
              <a:buFont typeface="Wingdings" pitchFamily="2" charset="2"/>
              <a:buNone/>
            </a:pPr>
            <a:r>
              <a:rPr lang="en-US" dirty="0">
                <a:solidFill>
                  <a:schemeClr val="tx1"/>
                </a:solidFill>
              </a:rPr>
              <a:t>Dutch</a:t>
            </a:r>
          </a:p>
          <a:p>
            <a:pPr marL="0" indent="0" algn="ctr" fontAlgn="auto">
              <a:buFont typeface="Wingdings" pitchFamily="2" charset="2"/>
              <a:buNone/>
            </a:pPr>
            <a:r>
              <a:rPr lang="en-US" dirty="0">
                <a:solidFill>
                  <a:schemeClr val="tx1"/>
                </a:solidFill>
              </a:rPr>
              <a:t>English</a:t>
            </a:r>
          </a:p>
          <a:p>
            <a:pPr marL="0" indent="0" algn="ctr" fontAlgn="auto">
              <a:buFont typeface="Wingdings" pitchFamily="2" charset="2"/>
              <a:buNone/>
            </a:pPr>
            <a:r>
              <a:rPr lang="en-US" dirty="0">
                <a:solidFill>
                  <a:schemeClr val="tx1"/>
                </a:solidFill>
              </a:rPr>
              <a:t>Estonian</a:t>
            </a:r>
          </a:p>
          <a:p>
            <a:pPr marL="0" indent="0" algn="ctr" fontAlgn="auto">
              <a:buFont typeface="Wingdings" pitchFamily="2" charset="2"/>
              <a:buNone/>
            </a:pPr>
            <a:r>
              <a:rPr lang="en-US" dirty="0">
                <a:solidFill>
                  <a:schemeClr val="tx1"/>
                </a:solidFill>
              </a:rPr>
              <a:t>Finnish</a:t>
            </a:r>
          </a:p>
          <a:p>
            <a:pPr marL="0" indent="0" algn="ctr" fontAlgn="auto">
              <a:buFont typeface="Wingdings" pitchFamily="2" charset="2"/>
              <a:buNone/>
            </a:pPr>
            <a:r>
              <a:rPr lang="en-US" dirty="0">
                <a:solidFill>
                  <a:schemeClr val="tx1"/>
                </a:solidFill>
              </a:rPr>
              <a:t>Flemish</a:t>
            </a:r>
          </a:p>
          <a:p>
            <a:pPr marL="0" indent="0" algn="ctr" fontAlgn="auto">
              <a:buFont typeface="Wingdings" pitchFamily="2" charset="2"/>
              <a:buNone/>
            </a:pPr>
            <a:r>
              <a:rPr lang="en-US" dirty="0">
                <a:solidFill>
                  <a:schemeClr val="tx1"/>
                </a:solidFill>
              </a:rPr>
              <a:t>French</a:t>
            </a:r>
          </a:p>
          <a:p>
            <a:pPr marL="0" indent="0" algn="ctr" fontAlgn="auto">
              <a:buFont typeface="Wingdings" pitchFamily="2" charset="2"/>
              <a:buNone/>
            </a:pPr>
            <a:r>
              <a:rPr lang="en-US" dirty="0">
                <a:solidFill>
                  <a:schemeClr val="tx1"/>
                </a:solidFill>
              </a:rPr>
              <a:t>German</a:t>
            </a:r>
          </a:p>
          <a:p>
            <a:pPr marL="0" indent="0" algn="ctr" fontAlgn="auto">
              <a:buFont typeface="Wingdings" pitchFamily="2" charset="2"/>
              <a:buNone/>
            </a:pPr>
            <a:r>
              <a:rPr lang="en-US" dirty="0">
                <a:solidFill>
                  <a:schemeClr val="tx1"/>
                </a:solidFill>
              </a:rPr>
              <a:t>Greek</a:t>
            </a:r>
          </a:p>
          <a:p>
            <a:pPr marL="0" indent="0" algn="ctr" fontAlgn="auto">
              <a:buFont typeface="Wingdings" pitchFamily="2" charset="2"/>
              <a:buNone/>
            </a:pPr>
            <a:r>
              <a:rPr lang="en-US" dirty="0">
                <a:solidFill>
                  <a:schemeClr val="tx1"/>
                </a:solidFill>
              </a:rPr>
              <a:t>Hebrew</a:t>
            </a:r>
          </a:p>
          <a:p>
            <a:pPr marL="0" indent="0" algn="ctr" fontAlgn="auto">
              <a:buFont typeface="Wingdings" pitchFamily="2" charset="2"/>
              <a:buNone/>
            </a:pPr>
            <a:r>
              <a:rPr lang="en-US" dirty="0">
                <a:solidFill>
                  <a:schemeClr val="tx1"/>
                </a:solidFill>
              </a:rPr>
              <a:t>Hindi</a:t>
            </a:r>
          </a:p>
          <a:p>
            <a:pPr marL="0" indent="0" algn="ctr" fontAlgn="auto">
              <a:buFont typeface="Wingdings" pitchFamily="2" charset="2"/>
              <a:buNone/>
            </a:pPr>
            <a:r>
              <a:rPr lang="en-US" dirty="0">
                <a:solidFill>
                  <a:schemeClr val="tx1"/>
                </a:solidFill>
              </a:rPr>
              <a:t>Hungarian</a:t>
            </a:r>
          </a:p>
          <a:p>
            <a:pPr marL="0" indent="0" algn="ctr" fontAlgn="auto">
              <a:buFont typeface="Wingdings" pitchFamily="2" charset="2"/>
              <a:buNone/>
            </a:pPr>
            <a:r>
              <a:rPr lang="en-US" dirty="0">
                <a:solidFill>
                  <a:schemeClr val="tx1"/>
                </a:solidFill>
              </a:rPr>
              <a:t>Icelandic</a:t>
            </a:r>
          </a:p>
          <a:p>
            <a:pPr marL="0" indent="0" algn="ctr" fontAlgn="auto">
              <a:buFont typeface="Wingdings" pitchFamily="2" charset="2"/>
              <a:buNone/>
            </a:pPr>
            <a:r>
              <a:rPr lang="en-US" dirty="0">
                <a:solidFill>
                  <a:schemeClr val="tx1"/>
                </a:solidFill>
              </a:rPr>
              <a:t>Irish (Gaelic)</a:t>
            </a:r>
          </a:p>
          <a:p>
            <a:pPr marL="0" indent="0" algn="ctr" fontAlgn="auto">
              <a:buFont typeface="Wingdings" pitchFamily="2" charset="2"/>
              <a:buNone/>
            </a:pPr>
            <a:r>
              <a:rPr lang="en-US" dirty="0">
                <a:solidFill>
                  <a:schemeClr val="tx1"/>
                </a:solidFill>
              </a:rPr>
              <a:t>Italian</a:t>
            </a:r>
          </a:p>
          <a:p>
            <a:pPr marL="0" indent="0" algn="ctr" fontAlgn="auto">
              <a:buFont typeface="Wingdings" pitchFamily="2" charset="2"/>
              <a:buNone/>
            </a:pPr>
            <a:r>
              <a:rPr lang="en-US" dirty="0">
                <a:solidFill>
                  <a:schemeClr val="tx1"/>
                </a:solidFill>
              </a:rPr>
              <a:t>Japanese</a:t>
            </a:r>
          </a:p>
          <a:p>
            <a:pPr marL="0" indent="0" algn="ctr" fontAlgn="auto">
              <a:buFont typeface="Wingdings" pitchFamily="2" charset="2"/>
              <a:buNone/>
            </a:pPr>
            <a:r>
              <a:rPr lang="en-US" dirty="0">
                <a:solidFill>
                  <a:schemeClr val="tx1"/>
                </a:solidFill>
              </a:rPr>
              <a:t>Korean</a:t>
            </a:r>
          </a:p>
          <a:p>
            <a:pPr marL="0" indent="0" algn="ctr" fontAlgn="auto">
              <a:buFont typeface="Wingdings" pitchFamily="2" charset="2"/>
              <a:buNone/>
            </a:pPr>
            <a:r>
              <a:rPr lang="en-US" dirty="0">
                <a:solidFill>
                  <a:schemeClr val="tx1"/>
                </a:solidFill>
              </a:rPr>
              <a:t>Latin</a:t>
            </a:r>
          </a:p>
          <a:p>
            <a:pPr marL="0" indent="0" algn="ctr" fontAlgn="auto">
              <a:buFont typeface="Wingdings" pitchFamily="2" charset="2"/>
              <a:buNone/>
            </a:pPr>
            <a:r>
              <a:rPr lang="en-US" dirty="0">
                <a:solidFill>
                  <a:schemeClr val="tx1"/>
                </a:solidFill>
              </a:rPr>
              <a:t>Latvian</a:t>
            </a:r>
          </a:p>
          <a:p>
            <a:pPr marL="0" indent="0" algn="ctr" fontAlgn="auto">
              <a:buFont typeface="Wingdings" pitchFamily="2" charset="2"/>
              <a:buNone/>
            </a:pPr>
            <a:r>
              <a:rPr lang="en-US" dirty="0">
                <a:solidFill>
                  <a:schemeClr val="tx1"/>
                </a:solidFill>
              </a:rPr>
              <a:t>Lithuanian</a:t>
            </a:r>
          </a:p>
          <a:p>
            <a:pPr marL="0" indent="0" algn="ctr" fontAlgn="auto">
              <a:buFont typeface="Wingdings" pitchFamily="2" charset="2"/>
              <a:buNone/>
            </a:pPr>
            <a:r>
              <a:rPr lang="en-US" dirty="0">
                <a:solidFill>
                  <a:schemeClr val="tx1"/>
                </a:solidFill>
              </a:rPr>
              <a:t>Luxembourgish</a:t>
            </a:r>
          </a:p>
          <a:p>
            <a:pPr marL="0" indent="0" algn="ctr" fontAlgn="auto">
              <a:buFont typeface="Wingdings" pitchFamily="2" charset="2"/>
              <a:buNone/>
            </a:pPr>
            <a:r>
              <a:rPr lang="en-US" dirty="0">
                <a:solidFill>
                  <a:schemeClr val="tx1"/>
                </a:solidFill>
              </a:rPr>
              <a:t>Maltese</a:t>
            </a:r>
          </a:p>
          <a:p>
            <a:pPr marL="0" indent="0" algn="ctr" fontAlgn="auto">
              <a:buFont typeface="Wingdings" pitchFamily="2" charset="2"/>
              <a:buNone/>
            </a:pPr>
            <a:r>
              <a:rPr lang="en-US" dirty="0">
                <a:solidFill>
                  <a:schemeClr val="tx1"/>
                </a:solidFill>
              </a:rPr>
              <a:t>Norwegian</a:t>
            </a:r>
          </a:p>
          <a:p>
            <a:pPr marL="0" indent="0" algn="ctr" fontAlgn="auto">
              <a:buFont typeface="Wingdings" pitchFamily="2" charset="2"/>
              <a:buNone/>
            </a:pPr>
            <a:r>
              <a:rPr lang="en-US" dirty="0">
                <a:solidFill>
                  <a:schemeClr val="tx1"/>
                </a:solidFill>
              </a:rPr>
              <a:t>Polish</a:t>
            </a:r>
          </a:p>
          <a:p>
            <a:pPr marL="0" indent="0" algn="ctr" fontAlgn="auto">
              <a:buFont typeface="Wingdings" pitchFamily="2" charset="2"/>
              <a:buNone/>
            </a:pPr>
            <a:r>
              <a:rPr lang="en-US" dirty="0">
                <a:solidFill>
                  <a:schemeClr val="tx1"/>
                </a:solidFill>
              </a:rPr>
              <a:t>Portuguese</a:t>
            </a:r>
          </a:p>
          <a:p>
            <a:pPr marL="0" indent="0" algn="ctr" fontAlgn="auto">
              <a:buFont typeface="Wingdings" pitchFamily="2" charset="2"/>
              <a:buNone/>
            </a:pPr>
            <a:r>
              <a:rPr lang="en-US" dirty="0">
                <a:solidFill>
                  <a:schemeClr val="tx1"/>
                </a:solidFill>
              </a:rPr>
              <a:t>Romanian</a:t>
            </a:r>
          </a:p>
          <a:p>
            <a:pPr marL="0" indent="0" algn="ctr" fontAlgn="auto">
              <a:buFont typeface="Wingdings" pitchFamily="2" charset="2"/>
              <a:buNone/>
            </a:pPr>
            <a:r>
              <a:rPr lang="en-US" dirty="0">
                <a:solidFill>
                  <a:schemeClr val="tx1"/>
                </a:solidFill>
              </a:rPr>
              <a:t>Russian</a:t>
            </a:r>
          </a:p>
          <a:p>
            <a:pPr marL="0" indent="0" algn="ctr" fontAlgn="auto">
              <a:buFont typeface="Wingdings" pitchFamily="2" charset="2"/>
              <a:buNone/>
            </a:pPr>
            <a:r>
              <a:rPr lang="en-US" dirty="0">
                <a:solidFill>
                  <a:schemeClr val="tx1"/>
                </a:solidFill>
              </a:rPr>
              <a:t>Slovak</a:t>
            </a:r>
          </a:p>
          <a:p>
            <a:pPr marL="0" indent="0" algn="ctr" fontAlgn="auto">
              <a:buFont typeface="Wingdings" pitchFamily="2" charset="2"/>
              <a:buNone/>
            </a:pPr>
            <a:r>
              <a:rPr lang="en-US" dirty="0">
                <a:solidFill>
                  <a:schemeClr val="tx1"/>
                </a:solidFill>
              </a:rPr>
              <a:t>Slovenian</a:t>
            </a:r>
          </a:p>
          <a:p>
            <a:pPr marL="0" indent="0" algn="ctr" fontAlgn="auto">
              <a:buFont typeface="Wingdings" pitchFamily="2" charset="2"/>
              <a:buNone/>
            </a:pPr>
            <a:r>
              <a:rPr lang="en-US" dirty="0">
                <a:solidFill>
                  <a:schemeClr val="tx1"/>
                </a:solidFill>
              </a:rPr>
              <a:t>Spanish</a:t>
            </a:r>
          </a:p>
          <a:p>
            <a:pPr marL="0" indent="0" algn="ctr" fontAlgn="auto">
              <a:buFont typeface="Wingdings" pitchFamily="2" charset="2"/>
              <a:buNone/>
            </a:pPr>
            <a:r>
              <a:rPr lang="en-US" dirty="0">
                <a:solidFill>
                  <a:schemeClr val="tx1"/>
                </a:solidFill>
              </a:rPr>
              <a:t>Swedish</a:t>
            </a:r>
          </a:p>
          <a:p>
            <a:pPr marL="0" indent="0" algn="ctr" fontAlgn="auto">
              <a:buFont typeface="Wingdings" pitchFamily="2" charset="2"/>
              <a:buNone/>
            </a:pPr>
            <a:r>
              <a:rPr lang="en-US" dirty="0">
                <a:solidFill>
                  <a:schemeClr val="tx1"/>
                </a:solidFill>
              </a:rPr>
              <a:t>Turkish</a:t>
            </a:r>
          </a:p>
          <a:p>
            <a:pPr marL="0" indent="0" algn="ctr" fontAlgn="auto">
              <a:buFont typeface="Wingdings" pitchFamily="2" charset="2"/>
              <a:buNone/>
            </a:pPr>
            <a:r>
              <a:rPr lang="en-US" dirty="0">
                <a:solidFill>
                  <a:schemeClr val="tx1"/>
                </a:solidFill>
              </a:rPr>
              <a:t>Ukrainian</a:t>
            </a:r>
          </a:p>
          <a:p>
            <a:pPr marL="0" indent="0" algn="ctr" fontAlgn="auto">
              <a:buFont typeface="Wingdings" pitchFamily="2" charset="2"/>
              <a:buNone/>
            </a:pPr>
            <a:r>
              <a:rPr lang="en-US" dirty="0">
                <a:solidFill>
                  <a:schemeClr val="tx1"/>
                </a:solidFill>
              </a:rPr>
              <a:t>Urdu</a:t>
            </a:r>
          </a:p>
          <a:p>
            <a:pPr marL="0" indent="0" algn="ctr" fontAlgn="auto">
              <a:buFont typeface="Wingdings" pitchFamily="2" charset="2"/>
              <a:buNone/>
            </a:pPr>
            <a:r>
              <a:rPr lang="en-US" dirty="0">
                <a:solidFill>
                  <a:schemeClr val="tx1"/>
                </a:solidFill>
              </a:rPr>
              <a:t>Yiddish</a:t>
            </a:r>
          </a:p>
        </p:txBody>
      </p:sp>
    </p:spTree>
    <p:extLst>
      <p:ext uri="{BB962C8B-B14F-4D97-AF65-F5344CB8AC3E}">
        <p14:creationId xmlns:p14="http://schemas.microsoft.com/office/powerpoint/2010/main" val="94070977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 - Results</a:t>
            </a: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246221"/>
          </a:xfrm>
        </p:spPr>
        <p:txBody>
          <a:bodyPr/>
          <a:lstStyle/>
          <a:p>
            <a:r>
              <a:rPr lang="en-US" dirty="0"/>
              <a:t>Comments and Considerations</a:t>
            </a:r>
          </a:p>
        </p:txBody>
      </p:sp>
      <p:sp>
        <p:nvSpPr>
          <p:cNvPr id="3" name="Rectangle 1230">
            <a:extLst>
              <a:ext uri="{FF2B5EF4-FFF2-40B4-BE49-F238E27FC236}">
                <a16:creationId xmlns:a16="http://schemas.microsoft.com/office/drawing/2014/main" id="{B3790C80-B1E8-BDE0-AFE0-8B227C7D6148}"/>
              </a:ext>
            </a:extLst>
          </p:cNvPr>
          <p:cNvSpPr>
            <a:spLocks noChangeArrowheads="1"/>
          </p:cNvSpPr>
          <p:nvPr/>
        </p:nvSpPr>
        <p:spPr bwMode="auto">
          <a:xfrm>
            <a:off x="184288" y="6040708"/>
            <a:ext cx="4940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Linguistic comments in blue are considered to be of concern.</a:t>
            </a:r>
          </a:p>
        </p:txBody>
      </p:sp>
      <p:graphicFrame>
        <p:nvGraphicFramePr>
          <p:cNvPr id="2" name="Table 1">
            <a:extLst>
              <a:ext uri="{FF2B5EF4-FFF2-40B4-BE49-F238E27FC236}">
                <a16:creationId xmlns:a16="http://schemas.microsoft.com/office/drawing/2014/main" id="{EC4CAE43-3007-BFAF-75A6-CE818895B232}"/>
              </a:ext>
            </a:extLst>
          </p:cNvPr>
          <p:cNvGraphicFramePr>
            <a:graphicFrameLocks noGrp="1"/>
          </p:cNvGraphicFramePr>
          <p:nvPr>
            <p:extLst>
              <p:ext uri="{D42A27DB-BD31-4B8C-83A1-F6EECF244321}">
                <p14:modId xmlns:p14="http://schemas.microsoft.com/office/powerpoint/2010/main" val="1996677143"/>
              </p:ext>
            </p:extLst>
          </p:nvPr>
        </p:nvGraphicFramePr>
        <p:xfrm>
          <a:off x="947547" y="1126844"/>
          <a:ext cx="10291953" cy="4166643"/>
        </p:xfrm>
        <a:graphic>
          <a:graphicData uri="http://schemas.openxmlformats.org/drawingml/2006/table">
            <a:tbl>
              <a:tblPr firstRow="1" bandRow="1">
                <a:tableStyleId>{5C22544A-7EE6-4342-B048-85BDC9FD1C3A}</a:tableStyleId>
              </a:tblPr>
              <a:tblGrid>
                <a:gridCol w="2507428">
                  <a:extLst>
                    <a:ext uri="{9D8B030D-6E8A-4147-A177-3AD203B41FA5}">
                      <a16:colId xmlns:a16="http://schemas.microsoft.com/office/drawing/2014/main" val="2728489733"/>
                    </a:ext>
                  </a:extLst>
                </a:gridCol>
                <a:gridCol w="7784525">
                  <a:extLst>
                    <a:ext uri="{9D8B030D-6E8A-4147-A177-3AD203B41FA5}">
                      <a16:colId xmlns:a16="http://schemas.microsoft.com/office/drawing/2014/main" val="939134027"/>
                    </a:ext>
                  </a:extLst>
                </a:gridCol>
              </a:tblGrid>
              <a:tr h="366017">
                <a:tc>
                  <a:txBody>
                    <a:bodyPr/>
                    <a:lstStyle/>
                    <a:p>
                      <a:pPr algn="ctr" fontAlgn="b"/>
                      <a:r>
                        <a:rPr lang="en-US" sz="1400" b="1" kern="1200" dirty="0">
                          <a:solidFill>
                            <a:schemeClr val="bg1"/>
                          </a:solidFill>
                          <a:latin typeface="+mn-lt"/>
                          <a:ea typeface="+mn-ea"/>
                          <a:cs typeface="+mn-cs"/>
                        </a:rPr>
                        <a:t>Test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n-US" sz="1400" b="1" kern="1200" dirty="0">
                          <a:solidFill>
                            <a:schemeClr val="bg1"/>
                          </a:solidFill>
                          <a:latin typeface="+mn-lt"/>
                          <a:ea typeface="+mn-ea"/>
                          <a:cs typeface="+mn-cs"/>
                        </a:rPr>
                        <a:t>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Japanese, "VEN" means "FECES."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72908"/>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"BAL" means "(TO) URINATE." In Danish, "VAL" means "BATTLE." In Russian, "VAL" means "WEAPON OR SHAFT." In Thai, "VA" means "(TO) YELL OR ACCUSE."</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255521"/>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Yiddish, "INA" means "TORTURE RACK."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649729322"/>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and French, "</a:t>
                      </a:r>
                      <a:r>
                        <a:rPr lang="en-US" sz="1400" b="0" i="0" u="none" strike="noStrike" dirty="0" err="1">
                          <a:solidFill>
                            <a:srgbClr val="FF0000"/>
                          </a:solidFill>
                          <a:effectLst/>
                          <a:latin typeface="+mn-lt"/>
                        </a:rPr>
                        <a:t>NIQ</a:t>
                      </a:r>
                      <a:r>
                        <a:rPr lang="en-US" sz="1400" b="0" i="0" u="none" strike="noStrike" dirty="0">
                          <a:solidFill>
                            <a:srgbClr val="FF0000"/>
                          </a:solidFill>
                          <a:effectLst/>
                          <a:latin typeface="+mn-lt"/>
                        </a:rPr>
                        <a:t>" means "SEXUAL INTERCOURSE." In Italian, "</a:t>
                      </a:r>
                      <a:r>
                        <a:rPr lang="en-US" sz="1400" b="0" i="0" u="none" strike="noStrike" dirty="0" err="1">
                          <a:solidFill>
                            <a:srgbClr val="FF0000"/>
                          </a:solidFill>
                          <a:effectLst/>
                          <a:latin typeface="+mn-lt"/>
                        </a:rPr>
                        <a:t>REO</a:t>
                      </a:r>
                      <a:r>
                        <a:rPr lang="en-US" sz="1400" b="0" i="0" u="none" strike="noStrike" dirty="0">
                          <a:solidFill>
                            <a:srgbClr val="FF0000"/>
                          </a:solidFill>
                          <a:effectLst/>
                          <a:latin typeface="+mn-lt"/>
                        </a:rPr>
                        <a:t>" means "CRIMINAL." In Spanish, "</a:t>
                      </a:r>
                      <a:r>
                        <a:rPr lang="en-US" sz="1400" b="0" i="0" u="none" strike="noStrike" dirty="0" err="1">
                          <a:solidFill>
                            <a:srgbClr val="FF0000"/>
                          </a:solidFill>
                          <a:effectLst/>
                          <a:latin typeface="+mn-lt"/>
                        </a:rPr>
                        <a:t>REO</a:t>
                      </a:r>
                      <a:r>
                        <a:rPr lang="en-US" sz="1400" b="0" i="0" u="none" strike="noStrike" dirty="0">
                          <a:solidFill>
                            <a:srgbClr val="FF0000"/>
                          </a:solidFill>
                          <a:effectLst/>
                          <a:latin typeface="+mn-lt"/>
                        </a:rPr>
                        <a:t>" means "INMATE."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943911059"/>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"LIS" means "THIEF."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7407191"/>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4132952"/>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Danish, "GAL" means "ANGER."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7623789"/>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02020"/>
                  </a:ext>
                </a:extLst>
              </a:tr>
              <a:tr h="366017">
                <a:tc>
                  <a:txBody>
                    <a:bodyPr/>
                    <a:lstStyle/>
                    <a:p>
                      <a:pPr algn="ctr" fontAlgn="ctr"/>
                      <a:r>
                        <a:rPr kumimoji="0" lang="en-US" sz="1400" b="0" i="0" u="none" strike="noStrike" kern="1200" cap="none" spc="0" normalizeH="0" baseline="0" noProof="0" dirty="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1306005"/>
                  </a:ext>
                </a:extLst>
              </a:tr>
            </a:tbl>
          </a:graphicData>
        </a:graphic>
      </p:graphicFrame>
    </p:spTree>
    <p:extLst>
      <p:ext uri="{BB962C8B-B14F-4D97-AF65-F5344CB8AC3E}">
        <p14:creationId xmlns:p14="http://schemas.microsoft.com/office/powerpoint/2010/main" val="102801513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 - Results (Cont.)</a:t>
            </a: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246221"/>
          </a:xfrm>
        </p:spPr>
        <p:txBody>
          <a:bodyPr/>
          <a:lstStyle/>
          <a:p>
            <a:r>
              <a:rPr lang="en-US" dirty="0"/>
              <a:t>Comments and Considerations</a:t>
            </a:r>
          </a:p>
        </p:txBody>
      </p:sp>
      <p:sp>
        <p:nvSpPr>
          <p:cNvPr id="3" name="Rectangle 1230">
            <a:extLst>
              <a:ext uri="{FF2B5EF4-FFF2-40B4-BE49-F238E27FC236}">
                <a16:creationId xmlns:a16="http://schemas.microsoft.com/office/drawing/2014/main" id="{7CB8A142-6C5A-8EC2-AEE5-F953F3E7F95A}"/>
              </a:ext>
            </a:extLst>
          </p:cNvPr>
          <p:cNvSpPr>
            <a:spLocks noChangeArrowheads="1"/>
          </p:cNvSpPr>
          <p:nvPr/>
        </p:nvSpPr>
        <p:spPr bwMode="auto">
          <a:xfrm>
            <a:off x="184288" y="6040708"/>
            <a:ext cx="4940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Linguistic comments in blue are considered to be of concern.</a:t>
            </a:r>
          </a:p>
        </p:txBody>
      </p:sp>
      <p:graphicFrame>
        <p:nvGraphicFramePr>
          <p:cNvPr id="4" name="Table 3">
            <a:extLst>
              <a:ext uri="{FF2B5EF4-FFF2-40B4-BE49-F238E27FC236}">
                <a16:creationId xmlns:a16="http://schemas.microsoft.com/office/drawing/2014/main" id="{81087783-A8A1-5B70-3A95-B62D922002D6}"/>
              </a:ext>
            </a:extLst>
          </p:cNvPr>
          <p:cNvGraphicFramePr>
            <a:graphicFrameLocks noGrp="1"/>
          </p:cNvGraphicFramePr>
          <p:nvPr>
            <p:extLst>
              <p:ext uri="{D42A27DB-BD31-4B8C-83A1-F6EECF244321}">
                <p14:modId xmlns:p14="http://schemas.microsoft.com/office/powerpoint/2010/main" val="1263077414"/>
              </p:ext>
            </p:extLst>
          </p:nvPr>
        </p:nvGraphicFramePr>
        <p:xfrm>
          <a:off x="947547" y="1126844"/>
          <a:ext cx="10291953" cy="4166643"/>
        </p:xfrm>
        <a:graphic>
          <a:graphicData uri="http://schemas.openxmlformats.org/drawingml/2006/table">
            <a:tbl>
              <a:tblPr firstRow="1" bandRow="1">
                <a:tableStyleId>{5C22544A-7EE6-4342-B048-85BDC9FD1C3A}</a:tableStyleId>
              </a:tblPr>
              <a:tblGrid>
                <a:gridCol w="2507428">
                  <a:extLst>
                    <a:ext uri="{9D8B030D-6E8A-4147-A177-3AD203B41FA5}">
                      <a16:colId xmlns:a16="http://schemas.microsoft.com/office/drawing/2014/main" val="2728489733"/>
                    </a:ext>
                  </a:extLst>
                </a:gridCol>
                <a:gridCol w="7784525">
                  <a:extLst>
                    <a:ext uri="{9D8B030D-6E8A-4147-A177-3AD203B41FA5}">
                      <a16:colId xmlns:a16="http://schemas.microsoft.com/office/drawing/2014/main" val="939134027"/>
                    </a:ext>
                  </a:extLst>
                </a:gridCol>
              </a:tblGrid>
              <a:tr h="366017">
                <a:tc>
                  <a:txBody>
                    <a:bodyPr/>
                    <a:lstStyle/>
                    <a:p>
                      <a:pPr algn="ctr" fontAlgn="b"/>
                      <a:r>
                        <a:rPr lang="en-US" sz="1400" b="1" kern="1200" dirty="0">
                          <a:solidFill>
                            <a:schemeClr val="bg1"/>
                          </a:solidFill>
                          <a:latin typeface="+mn-lt"/>
                          <a:ea typeface="+mn-ea"/>
                          <a:cs typeface="+mn-cs"/>
                        </a:rPr>
                        <a:t>Test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n-US" sz="1400" b="1" kern="1200" dirty="0">
                          <a:solidFill>
                            <a:schemeClr val="bg1"/>
                          </a:solidFill>
                          <a:latin typeface="+mn-lt"/>
                          <a:ea typeface="+mn-ea"/>
                          <a:cs typeface="+mn-cs"/>
                        </a:rPr>
                        <a:t>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Japanese, "VEN" means "FECES."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72908"/>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"BAL" means "(TO) URINATE." In Danish, "VAL" means "BATTLE." In Russian, "VAL" means "WEAPON OR SHAFT." In Thai, "VA" means "(TO) YELL OR ACCUSE."</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255521"/>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Yiddish, "INA" means "TORTURE RACK."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649729322"/>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and French, "</a:t>
                      </a:r>
                      <a:r>
                        <a:rPr lang="en-US" sz="1400" b="0" i="0" u="none" strike="noStrike" dirty="0" err="1">
                          <a:solidFill>
                            <a:srgbClr val="FF0000"/>
                          </a:solidFill>
                          <a:effectLst/>
                          <a:latin typeface="+mn-lt"/>
                        </a:rPr>
                        <a:t>NIQ</a:t>
                      </a:r>
                      <a:r>
                        <a:rPr lang="en-US" sz="1400" b="0" i="0" u="none" strike="noStrike" dirty="0">
                          <a:solidFill>
                            <a:srgbClr val="FF0000"/>
                          </a:solidFill>
                          <a:effectLst/>
                          <a:latin typeface="+mn-lt"/>
                        </a:rPr>
                        <a:t>" means "SEXUAL INTERCOURSE." In Italian, "</a:t>
                      </a:r>
                      <a:r>
                        <a:rPr lang="en-US" sz="1400" b="0" i="0" u="none" strike="noStrike" dirty="0" err="1">
                          <a:solidFill>
                            <a:srgbClr val="FF0000"/>
                          </a:solidFill>
                          <a:effectLst/>
                          <a:latin typeface="+mn-lt"/>
                        </a:rPr>
                        <a:t>REO</a:t>
                      </a:r>
                      <a:r>
                        <a:rPr lang="en-US" sz="1400" b="0" i="0" u="none" strike="noStrike" dirty="0">
                          <a:solidFill>
                            <a:srgbClr val="FF0000"/>
                          </a:solidFill>
                          <a:effectLst/>
                          <a:latin typeface="+mn-lt"/>
                        </a:rPr>
                        <a:t>" means "CRIMINAL." In Spanish, "</a:t>
                      </a:r>
                      <a:r>
                        <a:rPr lang="en-US" sz="1400" b="0" i="0" u="none" strike="noStrike" dirty="0" err="1">
                          <a:solidFill>
                            <a:srgbClr val="FF0000"/>
                          </a:solidFill>
                          <a:effectLst/>
                          <a:latin typeface="+mn-lt"/>
                        </a:rPr>
                        <a:t>REO</a:t>
                      </a:r>
                      <a:r>
                        <a:rPr lang="en-US" sz="1400" b="0" i="0" u="none" strike="noStrike" dirty="0">
                          <a:solidFill>
                            <a:srgbClr val="FF0000"/>
                          </a:solidFill>
                          <a:effectLst/>
                          <a:latin typeface="+mn-lt"/>
                        </a:rPr>
                        <a:t>" means "INMATE."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943911059"/>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"LIS" means "THIEF."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7407191"/>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4132952"/>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Danish, "GAL" means "ANGER."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7623789"/>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02020"/>
                  </a:ext>
                </a:extLst>
              </a:tr>
              <a:tr h="366017">
                <a:tc>
                  <a:txBody>
                    <a:bodyPr/>
                    <a:lstStyle/>
                    <a:p>
                      <a:pPr algn="ctr" fontAlgn="ctr"/>
                      <a:r>
                        <a:rPr kumimoji="0" lang="en-US" sz="1400" b="0" i="0" u="none" strike="noStrike" kern="1200" cap="none" spc="0" normalizeH="0" baseline="0" noProof="0" dirty="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1306005"/>
                  </a:ext>
                </a:extLst>
              </a:tr>
            </a:tbl>
          </a:graphicData>
        </a:graphic>
      </p:graphicFrame>
    </p:spTree>
    <p:extLst>
      <p:ext uri="{BB962C8B-B14F-4D97-AF65-F5344CB8AC3E}">
        <p14:creationId xmlns:p14="http://schemas.microsoft.com/office/powerpoint/2010/main" val="207092891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2CADD-05B9-00A4-5B61-83BE2014BC63}"/>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DCB0C5C4-5142-AF29-2C70-C3E8E65DF1E9}"/>
              </a:ext>
            </a:extLst>
          </p:cNvPr>
          <p:cNvPicPr>
            <a:picLocks noChangeAspect="1"/>
          </p:cNvPicPr>
          <p:nvPr/>
        </p:nvPicPr>
        <p:blipFill>
          <a:blip r:embed="rId2"/>
          <a:stretch>
            <a:fillRect/>
          </a:stretch>
        </p:blipFill>
        <p:spPr>
          <a:xfrm>
            <a:off x="0" y="0"/>
            <a:ext cx="12192000" cy="277000"/>
          </a:xfrm>
          <a:prstGeom prst="rect">
            <a:avLst/>
          </a:prstGeom>
        </p:spPr>
      </p:pic>
      <p:pic>
        <p:nvPicPr>
          <p:cNvPr id="8" name="Picture Placeholder 8" descr="A sign on a wall&#10;&#10;Description automatically generated">
            <a:extLst>
              <a:ext uri="{FF2B5EF4-FFF2-40B4-BE49-F238E27FC236}">
                <a16:creationId xmlns:a16="http://schemas.microsoft.com/office/drawing/2014/main" id="{8FECF5CC-7617-BE8E-8CE9-6C05ECC330B0}"/>
              </a:ext>
            </a:extLst>
          </p:cNvPr>
          <p:cNvPicPr>
            <a:picLocks noChangeAspect="1"/>
          </p:cNvPicPr>
          <p:nvPr/>
        </p:nvPicPr>
        <p:blipFill>
          <a:blip r:embed="rId3">
            <a:extLst>
              <a:ext uri="{28A0092B-C50C-407E-A947-70E740481C1C}">
                <a14:useLocalDpi xmlns:a14="http://schemas.microsoft.com/office/drawing/2010/main" val="0"/>
              </a:ext>
            </a:extLst>
          </a:blip>
          <a:srcRect l="8763" r="8763"/>
          <a:stretch>
            <a:fillRect/>
          </a:stretch>
        </p:blipFill>
        <p:spPr>
          <a:xfrm>
            <a:off x="6096000" y="0"/>
            <a:ext cx="6096000" cy="6858000"/>
          </a:xfrm>
          <a:prstGeom prst="rect">
            <a:avLst/>
          </a:prstGeom>
        </p:spPr>
      </p:pic>
      <p:sp>
        <p:nvSpPr>
          <p:cNvPr id="13" name="Title 1">
            <a:extLst>
              <a:ext uri="{FF2B5EF4-FFF2-40B4-BE49-F238E27FC236}">
                <a16:creationId xmlns:a16="http://schemas.microsoft.com/office/drawing/2014/main" id="{021CD637-7E21-E5D9-6CFF-6EE66B1E7F73}"/>
              </a:ext>
            </a:extLst>
          </p:cNvPr>
          <p:cNvSpPr txBox="1">
            <a:spLocks/>
          </p:cNvSpPr>
          <p:nvPr/>
        </p:nvSpPr>
        <p:spPr>
          <a:xfrm>
            <a:off x="283566" y="2700041"/>
            <a:ext cx="5554980" cy="636008"/>
          </a:xfrm>
          <a:prstGeom prst="rect">
            <a:avLst/>
          </a:prstGeom>
          <a:effectLst/>
        </p:spPr>
        <p:txBody>
          <a:bodyPr wrap="square">
            <a:spAutoFit/>
          </a:bodyPr>
          <a:lstStyle>
            <a:lvl1pPr algn="ctr" defTabSz="914318" rtl="0" eaLnBrk="1" latinLnBrk="0" hangingPunct="1">
              <a:lnSpc>
                <a:spcPct val="80000"/>
              </a:lnSpc>
              <a:spcBef>
                <a:spcPct val="0"/>
              </a:spcBef>
              <a:buNone/>
              <a:defRPr sz="7600" b="1" i="0" kern="1200" spc="-100" baseline="0">
                <a:solidFill>
                  <a:schemeClr val="tx1"/>
                </a:solidFill>
                <a:latin typeface="Montserrat Black" charset="0"/>
                <a:ea typeface="Montserrat Black" charset="0"/>
                <a:cs typeface="Montserrat Black" charset="0"/>
              </a:defRPr>
            </a:lvl1pPr>
          </a:lstStyle>
          <a:p>
            <a:r>
              <a:rPr lang="en-US" altLang="en-US" sz="2200" dirty="0">
                <a:solidFill>
                  <a:schemeClr val="tx1"/>
                </a:solidFill>
                <a:latin typeface="+mn-lt"/>
              </a:rPr>
              <a:t>Project </a:t>
            </a:r>
            <a:r>
              <a:rPr lang="en-US" sz="2200" dirty="0">
                <a:latin typeface="Montserrat" panose="00000500000000000000" pitchFamily="50" charset="0"/>
              </a:rPr>
              <a:t>&lt;&lt;</a:t>
            </a:r>
            <a:r>
              <a:rPr lang="en-US" sz="2200" dirty="0" err="1">
                <a:latin typeface="Montserrat" panose="00000500000000000000" pitchFamily="50" charset="0"/>
              </a:rPr>
              <a:t>ProjectName</a:t>
            </a:r>
            <a:r>
              <a:rPr lang="en-US" sz="2200" dirty="0">
                <a:latin typeface="Montserrat" panose="00000500000000000000" pitchFamily="50" charset="0"/>
              </a:rPr>
              <a:t>&gt;&gt;</a:t>
            </a:r>
          </a:p>
          <a:p>
            <a:r>
              <a:rPr lang="en-US" sz="2200" b="1" spc="200" dirty="0">
                <a:latin typeface="+mn-lt"/>
              </a:rPr>
              <a:t>&lt;&lt;Month&gt;&gt; xx, &lt;&lt;Year&gt;&gt;</a:t>
            </a:r>
          </a:p>
        </p:txBody>
      </p:sp>
      <p:grpSp>
        <p:nvGrpSpPr>
          <p:cNvPr id="6" name="Group 5">
            <a:extLst>
              <a:ext uri="{FF2B5EF4-FFF2-40B4-BE49-F238E27FC236}">
                <a16:creationId xmlns:a16="http://schemas.microsoft.com/office/drawing/2014/main" id="{4EC7CA7E-BE42-3DD0-A84F-D599BA92BF17}"/>
              </a:ext>
            </a:extLst>
          </p:cNvPr>
          <p:cNvGrpSpPr>
            <a:grpSpLocks/>
          </p:cNvGrpSpPr>
          <p:nvPr/>
        </p:nvGrpSpPr>
        <p:grpSpPr bwMode="auto">
          <a:xfrm>
            <a:off x="461728" y="5371148"/>
            <a:ext cx="5149849" cy="371475"/>
            <a:chOff x="2930526" y="5965372"/>
            <a:chExt cx="5149444" cy="371249"/>
          </a:xfrm>
        </p:grpSpPr>
        <p:sp>
          <p:nvSpPr>
            <p:cNvPr id="7" name="Text Box 8">
              <a:extLst>
                <a:ext uri="{FF2B5EF4-FFF2-40B4-BE49-F238E27FC236}">
                  <a16:creationId xmlns:a16="http://schemas.microsoft.com/office/drawing/2014/main" id="{2A86EA9D-D255-AD21-04A0-7D9F380B8F25}"/>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15" name="Picture 14" descr="alert.png">
              <a:extLst>
                <a:ext uri="{FF2B5EF4-FFF2-40B4-BE49-F238E27FC236}">
                  <a16:creationId xmlns:a16="http://schemas.microsoft.com/office/drawing/2014/main" id="{6E83A67A-79F7-4892-5DFD-C2B66C6FBCE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EA1310AE-9A15-752E-27A0-D343147D7082}"/>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sp>
        <p:nvSpPr>
          <p:cNvPr id="17" name="TextBox 16">
            <a:extLst>
              <a:ext uri="{FF2B5EF4-FFF2-40B4-BE49-F238E27FC236}">
                <a16:creationId xmlns:a16="http://schemas.microsoft.com/office/drawing/2014/main" id="{44C3B5A8-4F29-19F0-3B1E-80CE9E31DD03}"/>
              </a:ext>
            </a:extLst>
          </p:cNvPr>
          <p:cNvSpPr txBox="1"/>
          <p:nvPr/>
        </p:nvSpPr>
        <p:spPr>
          <a:xfrm>
            <a:off x="9466" y="6112567"/>
            <a:ext cx="6092154" cy="200055"/>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700" i="0" u="none" strike="noStrike" kern="1200" cap="none" spc="0" normalizeH="0" baseline="0" noProof="0" dirty="0">
              <a:ln>
                <a:noFill/>
              </a:ln>
              <a:effectLst/>
              <a:uLnTx/>
              <a:uFillTx/>
              <a:ea typeface="+mn-ea"/>
              <a:cs typeface="Calibri" panose="020F0502020204030204" pitchFamily="34" charset="0"/>
            </a:endParaRPr>
          </a:p>
        </p:txBody>
      </p:sp>
      <p:sp>
        <p:nvSpPr>
          <p:cNvPr id="18" name="TextBox 17">
            <a:extLst>
              <a:ext uri="{FF2B5EF4-FFF2-40B4-BE49-F238E27FC236}">
                <a16:creationId xmlns:a16="http://schemas.microsoft.com/office/drawing/2014/main" id="{7DFDE2AA-92DF-1E05-1E2F-248C68460445}"/>
              </a:ext>
            </a:extLst>
          </p:cNvPr>
          <p:cNvSpPr txBox="1"/>
          <p:nvPr/>
        </p:nvSpPr>
        <p:spPr>
          <a:xfrm>
            <a:off x="295074" y="6497468"/>
            <a:ext cx="5520939" cy="200055"/>
          </a:xfrm>
          <a:prstGeom prst="rect">
            <a:avLst/>
          </a:prstGeom>
          <a:noFill/>
        </p:spPr>
        <p:txBody>
          <a:bodyPr wrap="square" rtlCol="0">
            <a:spAutoFit/>
          </a:bodyPr>
          <a:lstStyle/>
          <a:p>
            <a:pPr lvl="0" algn="ctr" defTabSz="713232">
              <a:defRPr/>
            </a:pPr>
            <a:r>
              <a:rPr lang="en-US" sz="700" dirty="0">
                <a:cs typeface="Calibri" panose="020F0502020204030204" pitchFamily="34" charset="0"/>
              </a:rPr>
              <a:t>NEW YORK     OTTAWA     </a:t>
            </a:r>
            <a:r>
              <a:rPr kumimoji="0" lang="en-US" sz="7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pic>
        <p:nvPicPr>
          <p:cNvPr id="19" name="Picture 18" descr="Text, logo&#10;&#10;Description automatically generated">
            <a:extLst>
              <a:ext uri="{FF2B5EF4-FFF2-40B4-BE49-F238E27FC236}">
                <a16:creationId xmlns:a16="http://schemas.microsoft.com/office/drawing/2014/main" id="{C9B4C7D3-E914-95B1-5F71-1D1BA53B8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87" y="4331860"/>
            <a:ext cx="1117740" cy="811674"/>
          </a:xfrm>
          <a:prstGeom prst="rect">
            <a:avLst/>
          </a:prstGeom>
        </p:spPr>
      </p:pic>
      <p:pic>
        <p:nvPicPr>
          <p:cNvPr id="20" name="Picture 19" descr="Logo, company name&#10;&#10;Description automatically generated">
            <a:extLst>
              <a:ext uri="{FF2B5EF4-FFF2-40B4-BE49-F238E27FC236}">
                <a16:creationId xmlns:a16="http://schemas.microsoft.com/office/drawing/2014/main" id="{4BD9F039-262F-B5E6-FB22-249CD3314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791" y="4312810"/>
            <a:ext cx="1523384" cy="932311"/>
          </a:xfrm>
          <a:prstGeom prst="rect">
            <a:avLst/>
          </a:prstGeom>
        </p:spPr>
      </p:pic>
      <p:sp>
        <p:nvSpPr>
          <p:cNvPr id="21" name="Rectangle 20">
            <a:extLst>
              <a:ext uri="{FF2B5EF4-FFF2-40B4-BE49-F238E27FC236}">
                <a16:creationId xmlns:a16="http://schemas.microsoft.com/office/drawing/2014/main" id="{5520637C-C477-1ECA-5F62-4D5E146C07DF}"/>
              </a:ext>
            </a:extLst>
          </p:cNvPr>
          <p:cNvSpPr/>
          <p:nvPr/>
        </p:nvSpPr>
        <p:spPr>
          <a:xfrm>
            <a:off x="2551759" y="4321124"/>
            <a:ext cx="1009826" cy="69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sz="1200" dirty="0">
                <a:solidFill>
                  <a:prstClr val="white"/>
                </a:solidFill>
              </a:rPr>
              <a:t>Insert Client</a:t>
            </a:r>
          </a:p>
          <a:p>
            <a:pPr algn="ctr" eaLnBrk="1" fontAlgn="auto" hangingPunct="1">
              <a:spcBef>
                <a:spcPts val="0"/>
              </a:spcBef>
              <a:spcAft>
                <a:spcPts val="0"/>
              </a:spcAft>
            </a:pPr>
            <a:r>
              <a:rPr lang="en-US" sz="1200" dirty="0">
                <a:solidFill>
                  <a:prstClr val="white"/>
                </a:solidFill>
              </a:rPr>
              <a:t>Logo Here</a:t>
            </a:r>
          </a:p>
        </p:txBody>
      </p:sp>
      <p:sp>
        <p:nvSpPr>
          <p:cNvPr id="23" name="Title 6">
            <a:extLst>
              <a:ext uri="{FF2B5EF4-FFF2-40B4-BE49-F238E27FC236}">
                <a16:creationId xmlns:a16="http://schemas.microsoft.com/office/drawing/2014/main" id="{659F8A2B-BEE2-4079-3E27-80D71F6EBB61}"/>
              </a:ext>
            </a:extLst>
          </p:cNvPr>
          <p:cNvSpPr txBox="1">
            <a:spLocks/>
          </p:cNvSpPr>
          <p:nvPr/>
        </p:nvSpPr>
        <p:spPr>
          <a:xfrm>
            <a:off x="170786" y="1106851"/>
            <a:ext cx="5801389" cy="1103688"/>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sz="4200" dirty="0"/>
              <a:t>Questions &amp; Answers</a:t>
            </a:r>
          </a:p>
        </p:txBody>
      </p:sp>
    </p:spTree>
    <p:extLst>
      <p:ext uri="{BB962C8B-B14F-4D97-AF65-F5344CB8AC3E}">
        <p14:creationId xmlns:p14="http://schemas.microsoft.com/office/powerpoint/2010/main" val="1463304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p:cTn id="7" dur="250" fill="hold"/>
                                        <p:tgtEl>
                                          <p:spTgt spid="19"/>
                                        </p:tgtEl>
                                        <p:attrNameLst>
                                          <p:attrName>ppt_w</p:attrName>
                                        </p:attrNameLst>
                                      </p:cBhvr>
                                      <p:tavLst>
                                        <p:tav tm="0">
                                          <p:val>
                                            <p:strVal val="2/3*#ppt_w"/>
                                          </p:val>
                                        </p:tav>
                                        <p:tav tm="100000">
                                          <p:val>
                                            <p:strVal val="#ppt_w"/>
                                          </p:val>
                                        </p:tav>
                                      </p:tavLst>
                                    </p:anim>
                                    <p:anim calcmode="lin" valueType="num">
                                      <p:cBhvr>
                                        <p:cTn id="8" dur="250" fill="hold"/>
                                        <p:tgtEl>
                                          <p:spTgt spid="19"/>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2500"/>
                                  </p:stCondLst>
                                  <p:childTnLst>
                                    <p:set>
                                      <p:cBhvr>
                                        <p:cTn id="10" dur="1" fill="hold">
                                          <p:stCondLst>
                                            <p:cond delay="0"/>
                                          </p:stCondLst>
                                        </p:cTn>
                                        <p:tgtEl>
                                          <p:spTgt spid="20"/>
                                        </p:tgtEl>
                                        <p:attrNameLst>
                                          <p:attrName>style.visibility</p:attrName>
                                        </p:attrNameLst>
                                      </p:cBhvr>
                                      <p:to>
                                        <p:strVal val="visible"/>
                                      </p:to>
                                    </p:set>
                                    <p:anim calcmode="lin" valueType="num">
                                      <p:cBhvr>
                                        <p:cTn id="11" dur="250" fill="hold"/>
                                        <p:tgtEl>
                                          <p:spTgt spid="20"/>
                                        </p:tgtEl>
                                        <p:attrNameLst>
                                          <p:attrName>ppt_w</p:attrName>
                                        </p:attrNameLst>
                                      </p:cBhvr>
                                      <p:tavLst>
                                        <p:tav tm="0">
                                          <p:val>
                                            <p:strVal val="2/3*#ppt_w"/>
                                          </p:val>
                                        </p:tav>
                                        <p:tav tm="100000">
                                          <p:val>
                                            <p:strVal val="#ppt_w"/>
                                          </p:val>
                                        </p:tav>
                                      </p:tavLst>
                                    </p:anim>
                                    <p:anim calcmode="lin" valueType="num">
                                      <p:cBhvr>
                                        <p:cTn id="12" dur="250" fill="hold"/>
                                        <p:tgtEl>
                                          <p:spTgt spid="20"/>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odoo Powerpoint Template">
  <a:themeElements>
    <a:clrScheme name="Custom 5">
      <a:dk1>
        <a:srgbClr val="000000"/>
      </a:dk1>
      <a:lt1>
        <a:srgbClr val="FFFFFF"/>
      </a:lt1>
      <a:dk2>
        <a:srgbClr val="17406D"/>
      </a:dk2>
      <a:lt2>
        <a:srgbClr val="36ACFF"/>
      </a:lt2>
      <a:accent1>
        <a:srgbClr val="1D3C7C"/>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192024" rIns="0" bIns="0" rtlCol="0" anchor="t" anchorCtr="0">
        <a:noAutofit/>
      </a:bodyPr>
      <a:lstStyle>
        <a:defPPr algn="l">
          <a:defRPr sz="4400" dirty="0">
            <a:latin typeface="Mathilde" panose="03050500000000020004" pitchFamily="66" charset="0"/>
          </a:defRPr>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010ce16-e13d-4c24-87af-3a1eb4d11de6}" enabled="0" method="" siteId="{f010ce16-e13d-4c24-87af-3a1eb4d11de6}" removed="1"/>
</clbl:labelList>
</file>

<file path=docProps/app.xml><?xml version="1.0" encoding="utf-8"?>
<Properties xmlns="http://schemas.openxmlformats.org/officeDocument/2006/extended-properties" xmlns:vt="http://schemas.openxmlformats.org/officeDocument/2006/docPropsVTypes">
  <Template>Theme1</Template>
  <TotalTime>108974</TotalTime>
  <Words>10298</Words>
  <Application>Microsoft Office PowerPoint</Application>
  <PresentationFormat>Widescreen</PresentationFormat>
  <Paragraphs>4035</Paragraphs>
  <Slides>97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Arial</vt:lpstr>
      <vt:lpstr>Calibri</vt:lpstr>
      <vt:lpstr>Calisto MT</vt:lpstr>
      <vt:lpstr>Courier New</vt:lpstr>
      <vt:lpstr>Mathilde</vt:lpstr>
      <vt:lpstr>Montserrat</vt:lpstr>
      <vt:lpstr>Open Sans</vt:lpstr>
      <vt:lpstr>Open Sans Semibold</vt:lpstr>
      <vt:lpstr>Times New Roman</vt:lpstr>
      <vt:lpstr>Wingdings</vt:lpstr>
      <vt:lpstr>Voodoo Powerpoint Template</vt:lpstr>
      <vt:lpstr>PowerPoint Presentation</vt:lpstr>
      <vt:lpstr>PowerPoint Presentation</vt:lpstr>
      <vt:lpstr>Introduction</vt:lpstr>
      <vt:lpstr>Product Profile</vt:lpstr>
      <vt:lpstr>Methodology</vt:lpstr>
      <vt:lpstr>Target Audience</vt:lpstr>
      <vt:lpstr>Test Name Candidates</vt:lpstr>
      <vt:lpstr>PowerPoint Presentation</vt:lpstr>
      <vt:lpstr>Conclusions</vt:lpstr>
      <vt:lpstr>Conclusions - BI-Brandex® Strategic/Marketing Summary (Overall)</vt:lpstr>
      <vt:lpstr>Conclusions - BI-Brandex® Strategic/Marketing Summary (Overall Cont.)</vt:lpstr>
      <vt:lpstr>Conclusions</vt:lpstr>
      <vt:lpstr>Conclusions - BI-Brandex® Strategic/Marketing Summary (Overall)</vt:lpstr>
      <vt:lpstr>Conclusions - BI-Brandex® Strategic/Marketing Summary (Overall Cont.)</vt:lpstr>
      <vt:lpstr>Conclusions - Ranking by Region</vt:lpstr>
      <vt:lpstr>Recommendations - Summary</vt:lpstr>
      <vt:lpstr>Quantitative Topline Chart - Marketing Results* (Overall)</vt:lpstr>
      <vt:lpstr>Recommendations</vt:lpstr>
      <vt:lpstr>Recommendations (Cont.)</vt:lpstr>
      <vt:lpstr>Recommendations (Cont.)</vt:lpstr>
      <vt:lpstr>Recommendations (Cont.)</vt:lpstr>
      <vt:lpstr>Recommendations (Cont.)</vt:lpstr>
      <vt:lpstr>Recommendations (Cont.)</vt:lpstr>
      <vt:lpstr>PowerPoint Presentation</vt:lpstr>
      <vt:lpstr>BrandTest® Market Research - Unaided Associations Results</vt:lpstr>
      <vt:lpstr>BrandTest® Market Research - Unaided Associations Results (Cont.)</vt:lpstr>
      <vt:lpstr>BrandTest® Market Research - Unaided Associations Results (Cont.)</vt:lpstr>
      <vt:lpstr>BrandTest® Market Research - Unaided Associations Results (Cont.)</vt:lpstr>
      <vt:lpstr>BrandTest® Market Research - Unaided Associations Results (Cont.)</vt:lpstr>
      <vt:lpstr>BrandTest® Market Research - Fit to Product Category</vt:lpstr>
      <vt:lpstr>BrandTest® Market Research - Fit to Product Category (Cont.)</vt:lpstr>
      <vt:lpstr>PowerPoint Presentation</vt:lpstr>
      <vt:lpstr>BrandTest® Market Research - Innovation Results</vt:lpstr>
      <vt:lpstr>BrandTest® Market Research - Negative/Offensive Communication Results</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Negative/Offensive Communication Results (Cont.)</vt:lpstr>
      <vt:lpstr>BrandTest® Market Research - Exaggerative/Inappropriate Claim Review Results</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Exaggerative/Inappropriate Claim Review Results (Cont.)</vt:lpstr>
      <vt:lpstr>BrandTest® Market Research - Fit to Concept</vt:lpstr>
      <vt:lpstr>BrandTest® Market Research - Fit to Concept Results</vt:lpstr>
      <vt:lpstr>BrandTest® Market Research - Attribute Evaluations</vt:lpstr>
      <vt:lpstr>BrandTest® Market Research - Attribute Evaluations (&lt;&lt;AttributeEvaluationTitle&gt;&gt;) Results </vt:lpstr>
      <vt:lpstr>BrandTest® Market Research - Attribute Evaluations (&lt;&lt;AttributeEvaluationTitle&gt;&gt;) Results </vt:lpstr>
      <vt:lpstr>BrandTest® Market Research - Attribute Evaluations (&lt;&lt;AttributeEvaluationTitle&gt;&gt;) Results </vt:lpstr>
      <vt:lpstr>BrandTest® Market Research - Attribute Evaluations (&lt;&lt;AttributeEvaluationTitle&gt;&gt;) Results </vt:lpstr>
      <vt:lpstr>BrandTest® Market Research - Attribute Evaluations (Attribute Aggregate) Results</vt:lpstr>
      <vt:lpstr>PowerPoint Presentation</vt:lpstr>
      <vt:lpstr>BrandTest® Market Research - Personal Preferences Results</vt:lpstr>
      <vt:lpstr>BrandTest® Market Research - Likeability with Rationale Results</vt:lpstr>
      <vt:lpstr>BrandTest® Market Research - Likeability with Rationale Results</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Linguistics Screening </vt:lpstr>
      <vt:lpstr>Linguistics Screening</vt:lpstr>
      <vt:lpstr>Linguistics Screening - Results</vt:lpstr>
      <vt:lpstr>Linguistics Screening - Results (Cont.)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Powerpoint</dc:title>
  <dc:subject/>
  <dc:creator>Mahdi</dc:creator>
  <cp:keywords/>
  <dc:description/>
  <cp:lastModifiedBy>Ricardo Montemayor</cp:lastModifiedBy>
  <cp:revision>1219</cp:revision>
  <dcterms:created xsi:type="dcterms:W3CDTF">2017-07-25T02:03:18Z</dcterms:created>
  <dcterms:modified xsi:type="dcterms:W3CDTF">2024-07-31T20:11:08Z</dcterms:modified>
  <cp:category/>
</cp:coreProperties>
</file>